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1pPr>
    <a:lvl2pPr marL="0" marR="0" indent="228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2pPr>
    <a:lvl3pPr marL="0" marR="0" indent="4572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3pPr>
    <a:lvl4pPr marL="0" marR="0" indent="685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4pPr>
    <a:lvl5pPr marL="0" marR="0" indent="9144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5pPr>
    <a:lvl6pPr marL="0" marR="0" indent="11430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6pPr>
    <a:lvl7pPr marL="0" marR="0" indent="1371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7pPr>
    <a:lvl8pPr marL="0" marR="0" indent="16002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8pPr>
    <a:lvl9pPr marL="0" marR="0" indent="1828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4" name="Shape 12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/>
          <p:nvPr>
            <p:ph type="body" sz="quarter" idx="13"/>
          </p:nvPr>
        </p:nvSpPr>
        <p:spPr>
          <a:xfrm>
            <a:off x="1270000" y="6362700"/>
            <a:ext cx="10464800" cy="5715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–Giovanni Mela</a:t>
            </a:r>
          </a:p>
        </p:txBody>
      </p:sp>
      <p:sp>
        <p:nvSpPr>
          <p:cNvPr id="94" name="“Inserisci qui una citazione”."/>
          <p:cNvSpPr txBox="1"/>
          <p:nvPr>
            <p:ph type="body" sz="quarter" idx="14"/>
          </p:nvPr>
        </p:nvSpPr>
        <p:spPr>
          <a:xfrm>
            <a:off x="1270000" y="4518049"/>
            <a:ext cx="10464800" cy="71750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3800"/>
            </a:lvl1pPr>
          </a:lstStyle>
          <a:p>
            <a:pPr/>
            <a:r>
              <a:t>“Inserisci qui una citazione”.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88900"/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9323323" y="8886613"/>
            <a:ext cx="288037" cy="326137"/>
          </a:xfrm>
          <a:prstGeom prst="rect">
            <a:avLst/>
          </a:prstGeom>
        </p:spPr>
        <p:txBody>
          <a:bodyPr lIns="48767" tIns="48767" rIns="48767" bIns="48767"/>
          <a:lstStyle>
            <a:lvl1pPr algn="r" defTabSz="975360">
              <a:defRPr sz="14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181100" y="1160942"/>
            <a:ext cx="10642600" cy="55118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7226300" y="1231900"/>
            <a:ext cx="4914900" cy="69977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972300" y="2984500"/>
            <a:ext cx="4747115" cy="60198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Blip>
                <a:blip r:embed="rId2"/>
              </a:buBlip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256723" y="9194800"/>
            <a:ext cx="409839" cy="45416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7273168" y="5018682"/>
            <a:ext cx="4927601" cy="39370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 rot="21600000">
            <a:off x="7269536" y="774699"/>
            <a:ext cx="4927601" cy="39370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 rot="21600000">
            <a:off x="787399" y="774699"/>
            <a:ext cx="6159501" cy="82042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297011" y="9194800"/>
            <a:ext cx="409839" cy="45416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228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143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1600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titleStyle>
    <p:bodyStyle>
      <a:lvl1pPr marL="571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1143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1714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2286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2857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3429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4000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4572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5143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228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143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1600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7.jpeg"/><Relationship Id="rId4" Type="http://schemas.openxmlformats.org/officeDocument/2006/relationships/image" Target="../media/image8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a mora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 mora</a:t>
            </a:r>
          </a:p>
        </p:txBody>
      </p:sp>
      <p:sp>
        <p:nvSpPr>
          <p:cNvPr id="127" name="Mora del debitore e mora del creditore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Mora del debitore e mora del creditore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La mora del debitore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20623">
              <a:defRPr sz="6624"/>
            </a:pPr>
            <a:r>
              <a:t>La </a:t>
            </a:r>
            <a:r>
              <a:rPr>
                <a:solidFill>
                  <a:srgbClr val="F12922"/>
                </a:solidFill>
              </a:rPr>
              <a:t>mora del debitore</a:t>
            </a:r>
          </a:p>
          <a:p>
            <a:pPr defTabSz="420623">
              <a:defRPr sz="6624"/>
            </a:pPr>
            <a:r>
              <a:t>Art. 1219</a:t>
            </a:r>
          </a:p>
        </p:txBody>
      </p:sp>
      <p:sp>
        <p:nvSpPr>
          <p:cNvPr id="130" name="Presupposti…"/>
          <p:cNvSpPr txBox="1"/>
          <p:nvPr>
            <p:ph type="body" idx="1"/>
          </p:nvPr>
        </p:nvSpPr>
        <p:spPr>
          <a:xfrm>
            <a:off x="677760" y="2515256"/>
            <a:ext cx="11518888" cy="7113809"/>
          </a:xfrm>
          <a:prstGeom prst="rect">
            <a:avLst/>
          </a:prstGeom>
        </p:spPr>
        <p:txBody>
          <a:bodyPr/>
          <a:lstStyle/>
          <a:p>
            <a:pPr marL="0" indent="0" defTabSz="315468">
              <a:spcBef>
                <a:spcPts val="2400"/>
              </a:spcBef>
              <a:buSzTx/>
              <a:buNone/>
              <a:defRPr sz="2484"/>
            </a:pPr>
            <a:r>
              <a:t>Presupposti</a:t>
            </a:r>
          </a:p>
          <a:p>
            <a:pPr marL="394334" indent="-394334" defTabSz="315468">
              <a:spcBef>
                <a:spcPts val="2400"/>
              </a:spcBef>
              <a:buBlip>
                <a:blip r:embed="rId2"/>
              </a:buBlip>
              <a:defRPr sz="2484"/>
            </a:pPr>
            <a:r>
              <a:t>Mora per </a:t>
            </a:r>
            <a:r>
              <a:rPr u="sng">
                <a:solidFill>
                  <a:srgbClr val="F12922"/>
                </a:solidFill>
              </a:rPr>
              <a:t>intimazione</a:t>
            </a:r>
          </a:p>
          <a:p>
            <a:pPr marL="394334" indent="-394334" defTabSz="315468">
              <a:spcBef>
                <a:spcPts val="2400"/>
              </a:spcBef>
              <a:buBlip>
                <a:blip r:embed="rId2"/>
              </a:buBlip>
              <a:defRPr sz="2484"/>
            </a:pPr>
            <a:r>
              <a:t>Mora </a:t>
            </a:r>
            <a:r>
              <a:rPr u="sng">
                <a:solidFill>
                  <a:srgbClr val="F12922"/>
                </a:solidFill>
              </a:rPr>
              <a:t>automatica</a:t>
            </a:r>
            <a:endParaRPr u="sng"/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2484"/>
            </a:pPr>
            <a:r>
              <a:t>Obbligazione da fatto illecito</a:t>
            </a: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2484"/>
            </a:pPr>
            <a:r>
              <a:t>Dichiarazione del debitore di non volere adempiere</a:t>
            </a: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2484"/>
            </a:pPr>
            <a:r>
              <a:t>Obbligazioni da adempiere al domicilio del creditore </a:t>
            </a:r>
          </a:p>
          <a:p>
            <a:pPr lvl="2" marL="1183005" indent="-394334" defTabSz="315468">
              <a:spcBef>
                <a:spcPts val="2400"/>
              </a:spcBef>
              <a:buBlip>
                <a:blip r:embed="rId2"/>
              </a:buBlip>
              <a:defRPr sz="2484"/>
            </a:pPr>
            <a:r>
              <a:t>L'ipotesi delle obbligazioni pecuniarie (Art. 1182, 3º comma) </a:t>
            </a:r>
          </a:p>
          <a:p>
            <a:pPr marL="0" indent="0" defTabSz="315468">
              <a:spcBef>
                <a:spcPts val="2400"/>
              </a:spcBef>
              <a:buSzTx/>
              <a:buNone/>
              <a:defRPr sz="2484"/>
            </a:pPr>
            <a:r>
              <a:t>Comunque la mora non si verifica se vi è stata </a:t>
            </a:r>
            <a:r>
              <a:rPr>
                <a:solidFill>
                  <a:srgbClr val="D71A16"/>
                </a:solidFill>
              </a:rPr>
              <a:t>offerta </a:t>
            </a:r>
            <a:r>
              <a:rPr u="sng">
                <a:solidFill>
                  <a:srgbClr val="D71A16"/>
                </a:solidFill>
              </a:rPr>
              <a:t>non formale</a:t>
            </a:r>
            <a:r>
              <a:t> della prestazione (Art. 1220)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ripp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1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5" dur="10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0" dur="1000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10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0" dur="1000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5" dur="1000"/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Effetti della mora del debito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Effetti della mora del debitore</a:t>
            </a:r>
          </a:p>
        </p:txBody>
      </p:sp>
      <p:sp>
        <p:nvSpPr>
          <p:cNvPr id="133" name="Obbligo di risarcire il dan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Obbligo di risarcire il danno</a:t>
            </a:r>
          </a:p>
          <a:p>
            <a:pPr>
              <a:buBlip>
                <a:blip r:embed="rId2"/>
              </a:buBlip>
            </a:pPr>
            <a:r>
              <a:t>Passaggio del rischio (art. 1221)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rippl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1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La mora del credito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  <a:r>
              <a:t>La </a:t>
            </a:r>
            <a:r>
              <a:rPr>
                <a:solidFill>
                  <a:srgbClr val="FF3041"/>
                </a:solidFill>
              </a:rPr>
              <a:t>mora del creditore</a:t>
            </a:r>
          </a:p>
        </p:txBody>
      </p:sp>
      <p:sp>
        <p:nvSpPr>
          <p:cNvPr id="136" name="Presupposti…"/>
          <p:cNvSpPr txBox="1"/>
          <p:nvPr>
            <p:ph type="body" idx="1"/>
          </p:nvPr>
        </p:nvSpPr>
        <p:spPr>
          <a:xfrm>
            <a:off x="1270000" y="2584517"/>
            <a:ext cx="10464800" cy="5740401"/>
          </a:xfrm>
          <a:prstGeom prst="rect">
            <a:avLst/>
          </a:prstGeom>
        </p:spPr>
        <p:txBody>
          <a:bodyPr/>
          <a:lstStyle/>
          <a:p>
            <a:pPr marL="0" indent="0" defTabSz="329184">
              <a:spcBef>
                <a:spcPts val="2500"/>
              </a:spcBef>
              <a:buSzTx/>
              <a:buNone/>
              <a:defRPr sz="2592"/>
            </a:pPr>
            <a:r>
              <a:t>Presupposti</a:t>
            </a:r>
          </a:p>
          <a:p>
            <a:pPr marL="411480" indent="-411480" defTabSz="329184">
              <a:spcBef>
                <a:spcPts val="2500"/>
              </a:spcBef>
              <a:buBlip>
                <a:blip r:embed="rId2"/>
              </a:buBlip>
              <a:defRPr sz="2592"/>
            </a:pPr>
            <a:r>
              <a:t>rifiuto di ricevere la prestazione da parte del creditore o difetto di collaborazione (art. 1206)</a:t>
            </a:r>
          </a:p>
          <a:p>
            <a:pPr marL="411480" indent="-411480" defTabSz="329184">
              <a:spcBef>
                <a:spcPts val="2500"/>
              </a:spcBef>
              <a:buBlip>
                <a:blip r:embed="rId2"/>
              </a:buBlip>
              <a:defRPr sz="2592"/>
            </a:pPr>
            <a:r>
              <a:t>assenza di un motivo legittimo del rifiuto (art. 1206)</a:t>
            </a:r>
          </a:p>
          <a:p>
            <a:pPr marL="411480" indent="-411480" defTabSz="329184">
              <a:spcBef>
                <a:spcPts val="2500"/>
              </a:spcBef>
              <a:buBlip>
                <a:blip r:embed="rId2"/>
              </a:buBlip>
              <a:defRPr sz="2592"/>
            </a:pPr>
            <a:r>
              <a:rPr>
                <a:solidFill>
                  <a:srgbClr val="D71A16"/>
                </a:solidFill>
              </a:rPr>
              <a:t>offerta formale</a:t>
            </a:r>
            <a:r>
              <a:t> (art. 1208 e 1209)</a:t>
            </a:r>
          </a:p>
          <a:p>
            <a:pPr lvl="5" marL="2468880" indent="-411480" defTabSz="329184">
              <a:spcBef>
                <a:spcPts val="2500"/>
              </a:spcBef>
              <a:buBlip>
                <a:blip r:embed="rId2"/>
              </a:buBlip>
              <a:defRPr sz="2592"/>
            </a:pPr>
            <a:r>
              <a:t>Offerta reale</a:t>
            </a:r>
          </a:p>
          <a:p>
            <a:pPr lvl="5" marL="2468880" indent="-411480" defTabSz="329184">
              <a:spcBef>
                <a:spcPts val="2500"/>
              </a:spcBef>
              <a:buBlip>
                <a:blip r:embed="rId2"/>
              </a:buBlip>
              <a:defRPr sz="2592"/>
            </a:pPr>
            <a:r>
              <a:t>Offerta per intimazione</a:t>
            </a:r>
          </a:p>
        </p:txBody>
      </p:sp>
      <p:sp>
        <p:nvSpPr>
          <p:cNvPr id="137" name="cose da consegnare al domicilio del creditore"/>
          <p:cNvSpPr/>
          <p:nvPr/>
        </p:nvSpPr>
        <p:spPr>
          <a:xfrm>
            <a:off x="8281523" y="5777707"/>
            <a:ext cx="3967004" cy="1688966"/>
          </a:xfrm>
          <a:prstGeom prst="wedgeEllipseCallout">
            <a:avLst>
              <a:gd name="adj1" fmla="val -76266"/>
              <a:gd name="adj2" fmla="val 40209"/>
            </a:avLst>
          </a:prstGeom>
          <a:blipFill>
            <a:blip r:embed="rId3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cose da consegnare al domicilio del creditore</a:t>
            </a:r>
          </a:p>
        </p:txBody>
      </p:sp>
      <p:sp>
        <p:nvSpPr>
          <p:cNvPr id="138" name="Cose da consegnare in un luogo diverso o consegna di immobili"/>
          <p:cNvSpPr/>
          <p:nvPr/>
        </p:nvSpPr>
        <p:spPr>
          <a:xfrm>
            <a:off x="8109272" y="8342910"/>
            <a:ext cx="4258468" cy="1351482"/>
          </a:xfrm>
          <a:prstGeom prst="wedgeEllipseCallout">
            <a:avLst>
              <a:gd name="adj1" fmla="val -56298"/>
              <a:gd name="adj2" fmla="val -58657"/>
            </a:avLst>
          </a:prstGeom>
          <a:blipFill>
            <a:blip r:embed="rId4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Cose da consegnare in un luogo diverso o consegna di immobili</a:t>
            </a:r>
          </a:p>
        </p:txBody>
      </p:sp>
      <p:sp>
        <p:nvSpPr>
          <p:cNvPr id="139" name="Comunque l'offerta deve essere effettuata tramite un pubblico ufficiale"/>
          <p:cNvSpPr/>
          <p:nvPr/>
        </p:nvSpPr>
        <p:spPr>
          <a:xfrm>
            <a:off x="24222" y="6673775"/>
            <a:ext cx="4089798" cy="278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99" y="21600"/>
                </a:moveTo>
                <a:cubicBezTo>
                  <a:pt x="4834" y="21600"/>
                  <a:pt x="0" y="17802"/>
                  <a:pt x="0" y="13118"/>
                </a:cubicBezTo>
                <a:cubicBezTo>
                  <a:pt x="0" y="8536"/>
                  <a:pt x="4629" y="4812"/>
                  <a:pt x="10413" y="4651"/>
                </a:cubicBezTo>
                <a:lnTo>
                  <a:pt x="11591" y="0"/>
                </a:lnTo>
                <a:lnTo>
                  <a:pt x="12174" y="4713"/>
                </a:lnTo>
                <a:cubicBezTo>
                  <a:pt x="17488" y="5244"/>
                  <a:pt x="21600" y="8800"/>
                  <a:pt x="21600" y="13118"/>
                </a:cubicBezTo>
                <a:cubicBezTo>
                  <a:pt x="21600" y="17802"/>
                  <a:pt x="16764" y="21600"/>
                  <a:pt x="10799" y="21600"/>
                </a:cubicBezTo>
                <a:close/>
              </a:path>
            </a:pathLst>
          </a:custGeom>
          <a:blipFill>
            <a:blip r:embed="rId5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Comunque l'offerta deve essere effettuata tramite un pubblico ufficiale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ripp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1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10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5" dur="10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xit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4" dur="1000" fill="hold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0" dur="10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xit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9" dur="1000" fill="hold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5" dur="10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Class="exit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64" dur="1000" fill="hold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7" grpId="4"/>
      <p:bldP build="whole" bldLvl="1" animBg="1" rev="0" advAuto="0" spid="137" grpId="5"/>
      <p:bldP build="whole" bldLvl="1" animBg="1" rev="0" advAuto="0" spid="139" grpId="2"/>
      <p:bldP build="whole" bldLvl="1" animBg="1" rev="0" advAuto="0" spid="139" grpId="3"/>
      <p:bldP build="p" bldLvl="5" animBg="1" rev="0" advAuto="0" spid="136" grpId="1"/>
      <p:bldP build="whole" bldLvl="1" animBg="1" rev="0" advAuto="0" spid="138" grpId="6"/>
      <p:bldP build="whole" bldLvl="1" animBg="1" rev="0" advAuto="0" spid="138" grpId="7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li effetti della mora del credito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Gli effetti della mora del creditore</a:t>
            </a:r>
          </a:p>
        </p:txBody>
      </p:sp>
      <p:sp>
        <p:nvSpPr>
          <p:cNvPr id="142" name="Obbligo di risarcire il danno…"/>
          <p:cNvSpPr txBox="1"/>
          <p:nvPr>
            <p:ph type="body" idx="1"/>
          </p:nvPr>
        </p:nvSpPr>
        <p:spPr>
          <a:xfrm>
            <a:off x="809794" y="3388187"/>
            <a:ext cx="11385213" cy="5740401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Obbligo di risarcire il </a:t>
            </a:r>
            <a:r>
              <a:rPr u="sng"/>
              <a:t>danno</a:t>
            </a:r>
          </a:p>
          <a:p>
            <a:pPr>
              <a:buBlip>
                <a:blip r:embed="rId2"/>
              </a:buBlip>
              <a:defRPr u="sng"/>
            </a:pPr>
            <a:r>
              <a:t>Passaggio del rischio</a:t>
            </a:r>
          </a:p>
          <a:p>
            <a:pPr>
              <a:buBlip>
                <a:blip r:embed="rId2"/>
              </a:buBlip>
            </a:pPr>
            <a:r>
              <a:t>Non sono più dovuti i </a:t>
            </a:r>
            <a:r>
              <a:rPr u="sng"/>
              <a:t>frutti</a:t>
            </a:r>
          </a:p>
          <a:p>
            <a:pPr>
              <a:buBlip>
                <a:blip r:embed="rId2"/>
              </a:buBlip>
            </a:pPr>
            <a:r>
              <a:t>Non sono più dovuti gli </a:t>
            </a:r>
            <a:r>
              <a:rPr u="sng"/>
              <a:t>interessi</a:t>
            </a:r>
            <a:r>
              <a:t> </a:t>
            </a:r>
          </a:p>
        </p:txBody>
      </p:sp>
      <p:sp>
        <p:nvSpPr>
          <p:cNvPr id="143" name="Raccordo con gli artt. 1218 e 1256"/>
          <p:cNvSpPr/>
          <p:nvPr/>
        </p:nvSpPr>
        <p:spPr>
          <a:xfrm>
            <a:off x="10593613" y="3980827"/>
            <a:ext cx="2095501" cy="1320801"/>
          </a:xfrm>
          <a:prstGeom prst="wedgeEllipseCallout">
            <a:avLst>
              <a:gd name="adj1" fmla="val -209898"/>
              <a:gd name="adj2" fmla="val 80453"/>
            </a:avLst>
          </a:prstGeom>
          <a:blipFill>
            <a:blip r:embed="rId3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Raccordo con gli artt. 1218 e 1256</a:t>
            </a:r>
          </a:p>
        </p:txBody>
      </p:sp>
      <p:sp>
        <p:nvSpPr>
          <p:cNvPr id="144" name="Raccordo con l'art. 1148"/>
          <p:cNvSpPr/>
          <p:nvPr/>
        </p:nvSpPr>
        <p:spPr>
          <a:xfrm>
            <a:off x="10562933" y="5597987"/>
            <a:ext cx="2095501" cy="1320801"/>
          </a:xfrm>
          <a:prstGeom prst="wedgeEllipseCallout">
            <a:avLst>
              <a:gd name="adj1" fmla="val -126444"/>
              <a:gd name="adj2" fmla="val 44449"/>
            </a:avLst>
          </a:prstGeom>
          <a:blipFill>
            <a:blip r:embed="rId4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Raccordo con l'art. 1148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ripp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5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2" grpId="1"/>
      <p:bldP build="whole" bldLvl="1" animBg="1" rev="0" advAuto="0" spid="144" grpId="3"/>
      <p:bldP build="whole" bldLvl="1" animBg="1" rev="0" advAuto="0" spid="143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Il deposi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Il </a:t>
            </a:r>
            <a:r>
              <a:rPr>
                <a:solidFill>
                  <a:srgbClr val="D71A16"/>
                </a:solidFill>
              </a:rPr>
              <a:t>deposito</a:t>
            </a:r>
          </a:p>
        </p:txBody>
      </p:sp>
      <p:sp>
        <p:nvSpPr>
          <p:cNvPr id="147" name="Presupposti (art. 1210 e 1212)…"/>
          <p:cNvSpPr txBox="1"/>
          <p:nvPr>
            <p:ph type="body" idx="1"/>
          </p:nvPr>
        </p:nvSpPr>
        <p:spPr>
          <a:xfrm>
            <a:off x="1783896" y="2906661"/>
            <a:ext cx="10457131" cy="5740401"/>
          </a:xfrm>
          <a:prstGeom prst="rect">
            <a:avLst/>
          </a:prstGeom>
        </p:spPr>
        <p:txBody>
          <a:bodyPr/>
          <a:lstStyle/>
          <a:p>
            <a:pPr marL="0" indent="0" defTabSz="379475">
              <a:spcBef>
                <a:spcPts val="2900"/>
              </a:spcBef>
              <a:buSzTx/>
              <a:buNone/>
              <a:defRPr sz="2988"/>
            </a:pPr>
            <a:r>
              <a:t>Presupposti (art. 1210 e 1212)</a:t>
            </a:r>
          </a:p>
          <a:p>
            <a:pPr marL="474344" indent="-474344" defTabSz="379475">
              <a:spcBef>
                <a:spcPts val="2900"/>
              </a:spcBef>
              <a:buBlip>
                <a:blip r:embed="rId2"/>
              </a:buBlip>
              <a:defRPr sz="2988"/>
            </a:pPr>
            <a:r>
              <a:t>Rifiuto dell'offerta formale</a:t>
            </a:r>
          </a:p>
          <a:p>
            <a:pPr marL="474344" indent="-474344" defTabSz="379475">
              <a:spcBef>
                <a:spcPts val="2900"/>
              </a:spcBef>
              <a:buBlip>
                <a:blip r:embed="rId2"/>
              </a:buBlip>
              <a:defRPr sz="2988"/>
            </a:pPr>
            <a:r>
              <a:t>Intimazione (art. 1212, n. 1)</a:t>
            </a:r>
          </a:p>
          <a:p>
            <a:pPr marL="474344" indent="-474344" defTabSz="379475">
              <a:spcBef>
                <a:spcPts val="2900"/>
              </a:spcBef>
              <a:buBlip>
                <a:blip r:embed="rId2"/>
              </a:buBlip>
              <a:defRPr sz="2988"/>
            </a:pPr>
            <a:r>
              <a:t>Consegna in un luogo indicato dalla legge o dal giudice</a:t>
            </a:r>
          </a:p>
          <a:p>
            <a:pPr marL="474344" indent="-474344" defTabSz="379475">
              <a:spcBef>
                <a:spcPts val="2900"/>
              </a:spcBef>
              <a:buBlip>
                <a:blip r:embed="rId2"/>
              </a:buBlip>
              <a:defRPr sz="2988"/>
            </a:pPr>
            <a:r>
              <a:t>Verbale di deposito redatto da un pubblico ufficiale (art. 1212, n. 3)</a:t>
            </a:r>
          </a:p>
        </p:txBody>
      </p:sp>
      <p:sp>
        <p:nvSpPr>
          <p:cNvPr id="148" name="La possibilità di effettuare il deposito sulla base dell'offerta non formale"/>
          <p:cNvSpPr/>
          <p:nvPr/>
        </p:nvSpPr>
        <p:spPr>
          <a:xfrm>
            <a:off x="8875512" y="1562547"/>
            <a:ext cx="3897974" cy="1681295"/>
          </a:xfrm>
          <a:prstGeom prst="wedgeEllipseCallout">
            <a:avLst>
              <a:gd name="adj1" fmla="val -73976"/>
              <a:gd name="adj2" fmla="val 105857"/>
            </a:avLst>
          </a:prstGeom>
          <a:blipFill>
            <a:blip r:embed="rId3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La possibilità di effettuare il deposito sulla base dell'offerta non formale</a:t>
            </a:r>
          </a:p>
        </p:txBody>
      </p:sp>
      <p:sp>
        <p:nvSpPr>
          <p:cNvPr id="149" name="In questo caso gli effetti della mora si producono dal giorno del deposito"/>
          <p:cNvSpPr/>
          <p:nvPr/>
        </p:nvSpPr>
        <p:spPr>
          <a:xfrm>
            <a:off x="8729781" y="3463128"/>
            <a:ext cx="4020694" cy="1857708"/>
          </a:xfrm>
          <a:prstGeom prst="wedgeEllipseCallout">
            <a:avLst>
              <a:gd name="adj1" fmla="val 8403"/>
              <a:gd name="adj2" fmla="val -71205"/>
            </a:avLst>
          </a:prstGeom>
          <a:blipFill>
            <a:blip r:embed="rId4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In questo caso gli effetti della mora si producono dal giorno del deposito</a:t>
            </a:r>
          </a:p>
        </p:txBody>
      </p:sp>
      <p:sp>
        <p:nvSpPr>
          <p:cNvPr id="150" name="Per gli immobili la consegna è sostituita dalla nomina di un sequestratario"/>
          <p:cNvSpPr/>
          <p:nvPr/>
        </p:nvSpPr>
        <p:spPr>
          <a:xfrm>
            <a:off x="-21799" y="3169513"/>
            <a:ext cx="1865399" cy="3744552"/>
          </a:xfrm>
          <a:prstGeom prst="wedgeEllipseCallout">
            <a:avLst>
              <a:gd name="adj1" fmla="val 99320"/>
              <a:gd name="adj2" fmla="val 27354"/>
            </a:avLst>
          </a:prstGeom>
          <a:blipFill>
            <a:blip r:embed="rId5"/>
          </a:blipFill>
          <a:ln w="12700">
            <a:miter lim="400000"/>
          </a:ln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5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Per gli immobili la consegna è sostituita dalla nomina di un sequestratario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ripp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10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xit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9" dur="1000" fill="hold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Class="exit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3" dur="1000" fill="hold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1000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4" dur="1000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9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xit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53" dur="1000" fill="hold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9" dur="1000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9" grpId="3"/>
      <p:bldP build="whole" bldLvl="1" animBg="1" rev="0" advAuto="0" spid="149" grpId="4"/>
      <p:bldP build="whole" bldLvl="1" animBg="1" rev="0" advAuto="0" spid="148" grpId="2"/>
      <p:bldP build="whole" bldLvl="1" animBg="1" rev="0" advAuto="0" spid="148" grpId="5"/>
      <p:bldP build="p" bldLvl="1" animBg="1" rev="0" advAuto="0" spid="147" grpId="1"/>
      <p:bldP build="whole" bldLvl="1" animBg="1" rev="0" advAuto="0" spid="150" grpId="6"/>
      <p:bldP build="whole" bldLvl="1" animBg="1" rev="0" advAuto="0" spid="150" grpId="7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li effetti del deposi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Gli effetti del deposito</a:t>
            </a:r>
          </a:p>
        </p:txBody>
      </p:sp>
      <p:sp>
        <p:nvSpPr>
          <p:cNvPr id="153" name="La liberazione del debitore (Art. 1210, 2º comma)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La </a:t>
            </a:r>
            <a:r>
              <a:rPr u="sng"/>
              <a:t>liberazione</a:t>
            </a:r>
            <a:r>
              <a:t> del debitore (Art. 1210, 2º comma)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ripp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9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Class="entr" nodeType="withEffect" presetSubtype="9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53" grpId="1"/>
    </p:bldLst>
  </p:timing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3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