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media/image1.jpeg" ContentType="image/jpeg"/>
  <Override PartName="/ppt/media/image2.jpeg" ContentType="image/jpeg"/>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1pPr>
    <a:lvl2pPr marL="0" marR="0" indent="4572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2pPr>
    <a:lvl3pPr marL="0" marR="0" indent="9144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3pPr>
    <a:lvl4pPr marL="0" marR="0" indent="13716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4pPr>
    <a:lvl5pPr marL="0" marR="0" indent="18288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5pPr>
    <a:lvl6pPr marL="0" marR="0" indent="22860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6pPr>
    <a:lvl7pPr marL="0" marR="0" indent="27432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7pPr>
    <a:lvl8pPr marL="0" marR="0" indent="32004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8pPr>
    <a:lvl9pPr marL="0" marR="0" indent="36576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wholeTbl>
    <a:band2H>
      <a:tcTxStyle b="def" i="def"/>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381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381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Row>
  </a:tblStyle>
  <a:tblStyle styleId="{C7B018BB-80A7-4F77-B60F-C8B233D01FF8}" styleName="">
    <a:tblBg/>
    <a:wholeTbl>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wholeTbl>
    <a:band2H>
      <a:tcTxStyle b="def" i="def"/>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25400" cap="flat">
              <a:solidFill>
                <a:srgbClr val="000000"/>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firstCol>
    <a:lastRow>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lastRow>
    <a:firstRow>
      <a:tcTxStyle b="on"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solidFill>
            <a:schemeClr val="accent1">
              <a:lumOff val="16847"/>
            </a:schemeClr>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838383"/>
              </a:solidFill>
              <a:prstDash val="solid"/>
              <a:miter lim="400000"/>
            </a:ln>
          </a:left>
          <a:right>
            <a:ln w="12700" cap="flat">
              <a:solidFill>
                <a:srgbClr val="838383"/>
              </a:solidFill>
              <a:prstDash val="solid"/>
              <a:miter lim="400000"/>
            </a:ln>
          </a:right>
          <a:top>
            <a:ln w="12700" cap="flat">
              <a:solidFill>
                <a:srgbClr val="838383"/>
              </a:solidFill>
              <a:prstDash val="solid"/>
              <a:miter lim="400000"/>
            </a:ln>
          </a:top>
          <a:bottom>
            <a:ln w="12700" cap="flat">
              <a:solidFill>
                <a:srgbClr val="838383"/>
              </a:solidFill>
              <a:prstDash val="solid"/>
              <a:miter lim="400000"/>
            </a:ln>
          </a:bottom>
          <a:insideH>
            <a:ln w="12700" cap="flat">
              <a:solidFill>
                <a:srgbClr val="838383"/>
              </a:solidFill>
              <a:prstDash val="solid"/>
              <a:miter lim="400000"/>
            </a:ln>
          </a:insideH>
          <a:insideV>
            <a:ln w="12700" cap="flat">
              <a:solidFill>
                <a:srgbClr val="838383"/>
              </a:solidFill>
              <a:prstDash val="solid"/>
              <a:miter lim="400000"/>
            </a:ln>
          </a:insideV>
        </a:tcBdr>
        <a:fill>
          <a:noFill/>
        </a:fill>
      </a:tcStyle>
    </a:wholeTbl>
    <a:band2H>
      <a:tcTxStyle b="def" i="def"/>
      <a:tcStyle>
        <a:tcBdr/>
        <a:fill>
          <a:solidFill>
            <a:srgbClr val="EDEEEE"/>
          </a:solidFill>
        </a:fill>
      </a:tcStyle>
    </a:band2H>
    <a:firstCol>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808080"/>
              </a:solidFill>
              <a:prstDash val="solid"/>
              <a:miter lim="400000"/>
            </a:ln>
          </a:right>
          <a:top>
            <a:ln w="12700" cap="flat">
              <a:solidFill>
                <a:srgbClr val="808080"/>
              </a:solidFill>
              <a:prstDash val="solid"/>
              <a:miter lim="400000"/>
            </a:ln>
          </a:top>
          <a:bottom>
            <a:ln w="12700" cap="flat">
              <a:solidFill>
                <a:srgbClr val="808080"/>
              </a:solidFill>
              <a:prstDash val="solid"/>
              <a:miter lim="400000"/>
            </a:ln>
          </a:bottom>
          <a:insideH>
            <a:ln w="12700" cap="flat">
              <a:solidFill>
                <a:srgbClr val="808080"/>
              </a:solidFill>
              <a:prstDash val="solid"/>
              <a:miter lim="400000"/>
            </a:ln>
          </a:insideH>
          <a:insideV>
            <a:ln w="12700" cap="flat">
              <a:solidFill>
                <a:srgbClr val="808080"/>
              </a:solidFill>
              <a:prstDash val="solid"/>
              <a:miter lim="400000"/>
            </a:ln>
          </a:insideV>
        </a:tcBdr>
        <a:fill>
          <a:solidFill>
            <a:srgbClr val="88FA4F"/>
          </a:solidFill>
        </a:fill>
      </a:tcStyle>
    </a:firstCol>
    <a:lastRow>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chemeClr val="accent3"/>
              </a:solidFill>
              <a:prstDash val="solid"/>
              <a:miter lim="400000"/>
            </a:ln>
          </a:top>
          <a:bottom>
            <a:ln w="12700" cap="flat">
              <a:solidFill>
                <a:srgbClr val="4D4D4D"/>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4D4D4D"/>
              </a:solidFill>
              <a:prstDash val="solid"/>
              <a:miter lim="400000"/>
            </a:ln>
          </a:right>
          <a:top>
            <a:ln w="12700" cap="flat">
              <a:solidFill>
                <a:srgbClr val="4D4D4D"/>
              </a:solidFill>
              <a:prstDash val="solid"/>
              <a:miter lim="400000"/>
            </a:ln>
          </a:top>
          <a:bottom>
            <a:ln w="12700" cap="flat">
              <a:solidFill>
                <a:srgbClr val="4D4D4D"/>
              </a:solidFill>
              <a:prstDash val="solid"/>
              <a:miter lim="400000"/>
            </a:ln>
          </a:bottom>
          <a:insideH>
            <a:ln w="12700" cap="flat">
              <a:solidFill>
                <a:srgbClr val="4D4D4D"/>
              </a:solidFill>
              <a:prstDash val="solid"/>
              <a:miter lim="400000"/>
            </a:ln>
          </a:insideH>
          <a:insideV>
            <a:ln w="12700" cap="flat">
              <a:solidFill>
                <a:srgbClr val="4D4D4D"/>
              </a:solidFill>
              <a:prstDash val="solid"/>
              <a:miter lim="400000"/>
            </a:ln>
          </a:insideV>
        </a:tcBdr>
        <a:fill>
          <a:solidFill>
            <a:srgbClr val="60D937"/>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wholeTbl>
    <a:band2H>
      <a:tcTxStyle b="def" i="def"/>
      <a:tcStyle>
        <a:tcBdr/>
        <a:fill>
          <a:solidFill>
            <a:schemeClr val="accent4">
              <a:hueOff val="348544"/>
              <a:lumOff val="7139"/>
            </a:schemeClr>
          </a:solidFill>
        </a:fill>
      </a:tcStyle>
    </a:band2H>
    <a:firstCol>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8BB00"/>
          </a:solidFill>
        </a:fill>
      </a:tcStyle>
    </a:firstCol>
    <a:la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38100" cap="flat">
              <a:solidFill>
                <a:srgbClr val="F8BA00"/>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lastRow>
    <a:fir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F940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464646"/>
              </a:solidFill>
              <a:prstDash val="solid"/>
              <a:miter lim="400000"/>
            </a:ln>
          </a:left>
          <a:right>
            <a:ln w="12700" cap="flat">
              <a:solidFill>
                <a:srgbClr val="464646"/>
              </a:solidFill>
              <a:prstDash val="solid"/>
              <a:miter lim="400000"/>
            </a:ln>
          </a:right>
          <a:top>
            <a:ln w="12700" cap="flat">
              <a:solidFill>
                <a:srgbClr val="464646"/>
              </a:solidFill>
              <a:prstDash val="solid"/>
              <a:miter lim="400000"/>
            </a:ln>
          </a:top>
          <a:bottom>
            <a:ln w="12700" cap="flat">
              <a:solidFill>
                <a:srgbClr val="464646"/>
              </a:solidFill>
              <a:prstDash val="solid"/>
              <a:miter lim="400000"/>
            </a:ln>
          </a:bottom>
          <a:insideH>
            <a:ln w="12700" cap="flat">
              <a:solidFill>
                <a:srgbClr val="464646"/>
              </a:solidFill>
              <a:prstDash val="solid"/>
              <a:miter lim="400000"/>
            </a:ln>
          </a:insideH>
          <a:insideV>
            <a:ln w="12700" cap="flat">
              <a:solidFill>
                <a:srgbClr val="464646"/>
              </a:solidFill>
              <a:prstDash val="solid"/>
              <a:miter lim="400000"/>
            </a:ln>
          </a:insideV>
        </a:tcBdr>
        <a:fill>
          <a:noFill/>
        </a:fill>
      </a:tcStyle>
    </a:wholeTbl>
    <a:band2H>
      <a:tcTxStyle b="def" i="def"/>
      <a:tcStyle>
        <a:tcBdr/>
        <a:fill>
          <a:solidFill>
            <a:srgbClr val="D4D5D5"/>
          </a:solidFill>
        </a:fill>
      </a:tcStyle>
    </a:band2H>
    <a:firstCol>
      <a:tcTxStyle b="on" i="off">
        <a:fontRef idx="minor">
          <a:srgbClr val="FFFFFF"/>
        </a:fontRef>
        <a:srgbClr val="FFFFFF"/>
      </a:tcTxStyle>
      <a:tcStyle>
        <a:tcBdr>
          <a:left>
            <a:ln w="12700" cap="flat">
              <a:solidFill>
                <a:srgbClr val="5E5E5E"/>
              </a:solidFill>
              <a:prstDash val="solid"/>
              <a:miter lim="400000"/>
            </a:ln>
          </a:left>
          <a:right>
            <a:ln w="12700" cap="flat">
              <a:solidFill>
                <a:srgbClr val="A6AAA9"/>
              </a:solidFill>
              <a:prstDash val="solid"/>
              <a:miter lim="400000"/>
            </a:ln>
          </a:right>
          <a:top>
            <a:ln w="12700" cap="flat">
              <a:solidFill>
                <a:srgbClr val="C3C3C3"/>
              </a:solidFill>
              <a:prstDash val="solid"/>
              <a:miter lim="400000"/>
            </a:ln>
          </a:top>
          <a:bottom>
            <a:ln w="12700" cap="flat">
              <a:solidFill>
                <a:srgbClr val="C3C3C3"/>
              </a:solidFill>
              <a:prstDash val="solid"/>
              <a:miter lim="400000"/>
            </a:ln>
          </a:bottom>
          <a:insideH>
            <a:ln w="12700" cap="flat">
              <a:solidFill>
                <a:srgbClr val="C3C3C3"/>
              </a:solidFill>
              <a:prstDash val="solid"/>
              <a:miter lim="400000"/>
            </a:ln>
          </a:insideH>
          <a:insideV>
            <a:ln w="12700" cap="flat">
              <a:solidFill>
                <a:srgbClr val="C3C3C3"/>
              </a:solidFill>
              <a:prstDash val="solid"/>
              <a:miter lim="400000"/>
            </a:ln>
          </a:insideV>
        </a:tcBdr>
        <a:fill>
          <a:solidFill>
            <a:srgbClr val="CB2A7B"/>
          </a:solidFill>
        </a:fill>
      </a:tcStyle>
    </a:firstCol>
    <a:lastRow>
      <a:tcTxStyle b="on" i="off">
        <a:fontRef idx="minor">
          <a:srgbClr val="000000"/>
        </a:fontRef>
        <a:srgbClr val="000000"/>
      </a:tcTxStyle>
      <a:tcStyle>
        <a:tcBdr>
          <a:left>
            <a:ln w="12700" cap="flat">
              <a:solidFill>
                <a:srgbClr val="5E5E5E"/>
              </a:solidFill>
              <a:prstDash val="solid"/>
              <a:miter lim="400000"/>
            </a:ln>
          </a:left>
          <a:right>
            <a:ln w="12700" cap="flat">
              <a:solidFill>
                <a:srgbClr val="5E5E5E"/>
              </a:solidFill>
              <a:prstDash val="solid"/>
              <a:miter lim="400000"/>
            </a:ln>
          </a:right>
          <a:top>
            <a:ln w="38100" cap="flat">
              <a:solidFill>
                <a:srgbClr val="CB297B"/>
              </a:solidFill>
              <a:prstDash val="solid"/>
              <a:miter lim="400000"/>
            </a:ln>
          </a:top>
          <a:bottom>
            <a:ln w="12700" cap="flat">
              <a:solidFill>
                <a:srgbClr val="5E5E5E"/>
              </a:solidFill>
              <a:prstDash val="solid"/>
              <a:miter lim="400000"/>
            </a:ln>
          </a:bottom>
          <a:insideH>
            <a:ln w="12700" cap="flat">
              <a:solidFill>
                <a:srgbClr val="5E5E5E"/>
              </a:solidFill>
              <a:prstDash val="solid"/>
              <a:miter lim="400000"/>
            </a:ln>
          </a:insideH>
          <a:insideV>
            <a:ln w="12700" cap="flat">
              <a:solidFill>
                <a:srgbClr val="5E5E5E"/>
              </a:solidFill>
              <a:prstDash val="solid"/>
              <a:miter lim="400000"/>
            </a:ln>
          </a:insideV>
        </a:tcBdr>
        <a:fill>
          <a:solidFill>
            <a:srgbClr val="FFFFFF"/>
          </a:solidFill>
        </a:fill>
      </a:tcStyle>
    </a:lastRow>
    <a:firstRow>
      <a:tcTxStyle b="on" i="off">
        <a:fontRef idx="minor">
          <a:srgbClr val="FFFFFF"/>
        </a:fontRef>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5E5E5E"/>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991A5F"/>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wholeTbl>
    <a:band2H>
      <a:tcTxStyle b="def" i="def"/>
      <a:tcStyle>
        <a:tcBdr/>
        <a:fill>
          <a:solidFill>
            <a:srgbClr val="EDEEEE"/>
          </a:solidFill>
        </a:fill>
      </a:tcStyle>
    </a:band2H>
    <a:firstCol>
      <a:tcTxStyle b="on" i="off">
        <a:fontRef idx="minor">
          <a:srgbClr val="000000"/>
        </a:fontRef>
        <a:srgbClr val="000000"/>
      </a:tcTxStyle>
      <a:tcStyle>
        <a:tcBdr>
          <a:left>
            <a:ln w="12700" cap="flat">
              <a:solidFill>
                <a:srgbClr val="6C6C6C"/>
              </a:solidFill>
              <a:prstDash val="solid"/>
              <a:miter lim="400000"/>
            </a:ln>
          </a:left>
          <a:right>
            <a:ln w="254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6C6C6C"/>
              </a:solidFill>
              <a:prstDash val="solid"/>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6C6C6C"/>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D6DCE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 Id="rId36" Type="http://schemas.openxmlformats.org/officeDocument/2006/relationships/slide" Target="slides/slide29.xml"/><Relationship Id="rId37" Type="http://schemas.openxmlformats.org/officeDocument/2006/relationships/slide" Target="slides/slide30.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74" name="Shape 174"/>
          <p:cNvSpPr/>
          <p:nvPr>
            <p:ph type="sldImg"/>
          </p:nvPr>
        </p:nvSpPr>
        <p:spPr>
          <a:xfrm>
            <a:off x="1143000" y="685800"/>
            <a:ext cx="4572000" cy="3429000"/>
          </a:xfrm>
          <a:prstGeom prst="rect">
            <a:avLst/>
          </a:prstGeom>
        </p:spPr>
        <p:txBody>
          <a:bodyPr/>
          <a:lstStyle/>
          <a:p>
            <a:pPr/>
          </a:p>
        </p:txBody>
      </p:sp>
      <p:sp>
        <p:nvSpPr>
          <p:cNvPr id="175" name="Shape 175"/>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olo">
    <p:spTree>
      <p:nvGrpSpPr>
        <p:cNvPr id="1" name=""/>
        <p:cNvGrpSpPr/>
        <p:nvPr/>
      </p:nvGrpSpPr>
      <p:grpSpPr>
        <a:xfrm>
          <a:off x="0" y="0"/>
          <a:ext cx="0" cy="0"/>
          <a:chOff x="0" y="0"/>
          <a:chExt cx="0" cy="0"/>
        </a:xfrm>
      </p:grpSpPr>
      <p:sp>
        <p:nvSpPr>
          <p:cNvPr id="11" name="Autore e data"/>
          <p:cNvSpPr txBox="1"/>
          <p:nvPr>
            <p:ph type="body" sz="quarter" idx="21" hasCustomPrompt="1"/>
          </p:nvPr>
        </p:nvSpPr>
        <p:spPr>
          <a:xfrm>
            <a:off x="1201340" y="11859862"/>
            <a:ext cx="21971003" cy="636979"/>
          </a:xfrm>
          <a:prstGeom prst="rect">
            <a:avLst/>
          </a:prstGeom>
        </p:spPr>
        <p:txBody>
          <a:bodyPr lIns="45719" tIns="45719" rIns="45719" bIns="45719"/>
          <a:lstStyle>
            <a:lvl1pPr marL="0" indent="0" defTabSz="825500">
              <a:lnSpc>
                <a:spcPct val="100000"/>
              </a:lnSpc>
              <a:spcBef>
                <a:spcPts val="0"/>
              </a:spcBef>
              <a:buSzTx/>
              <a:buNone/>
              <a:defRPr b="1" sz="3600"/>
            </a:lvl1pPr>
          </a:lstStyle>
          <a:p>
            <a:pPr/>
            <a:r>
              <a:t>Autore e data</a:t>
            </a:r>
          </a:p>
        </p:txBody>
      </p:sp>
      <p:sp>
        <p:nvSpPr>
          <p:cNvPr id="12" name="Titolo presentazione"/>
          <p:cNvSpPr txBox="1"/>
          <p:nvPr>
            <p:ph type="title" hasCustomPrompt="1"/>
          </p:nvPr>
        </p:nvSpPr>
        <p:spPr>
          <a:xfrm>
            <a:off x="1206496" y="2574991"/>
            <a:ext cx="21971004" cy="4648201"/>
          </a:xfrm>
          <a:prstGeom prst="rect">
            <a:avLst/>
          </a:prstGeom>
        </p:spPr>
        <p:txBody>
          <a:bodyPr anchor="b"/>
          <a:lstStyle>
            <a:lvl1pPr>
              <a:defRPr spc="-232" sz="11600"/>
            </a:lvl1pPr>
          </a:lstStyle>
          <a:p>
            <a:pPr/>
            <a:r>
              <a:t>Titolo presentazione</a:t>
            </a:r>
          </a:p>
        </p:txBody>
      </p:sp>
      <p:sp>
        <p:nvSpPr>
          <p:cNvPr id="13" name="Corpo livello uno…"/>
          <p:cNvSpPr txBox="1"/>
          <p:nvPr>
            <p:ph type="body" sz="quarter" idx="1" hasCustomPrompt="1"/>
          </p:nvPr>
        </p:nvSpPr>
        <p:spPr>
          <a:xfrm>
            <a:off x="1201342" y="7223190"/>
            <a:ext cx="21971001" cy="1905001"/>
          </a:xfrm>
          <a:prstGeom prst="rect">
            <a:avLst/>
          </a:prstGeom>
        </p:spPr>
        <p:txBody>
          <a:bodyPr/>
          <a:lstStyle>
            <a:lvl1pPr marL="0" indent="0" defTabSz="825500">
              <a:lnSpc>
                <a:spcPct val="100000"/>
              </a:lnSpc>
              <a:spcBef>
                <a:spcPts val="0"/>
              </a:spcBef>
              <a:buSzTx/>
              <a:buNone/>
              <a:defRPr b="1" sz="5500"/>
            </a:lvl1pPr>
            <a:lvl2pPr marL="0" indent="457200" defTabSz="825500">
              <a:lnSpc>
                <a:spcPct val="100000"/>
              </a:lnSpc>
              <a:spcBef>
                <a:spcPts val="0"/>
              </a:spcBef>
              <a:buSzTx/>
              <a:buNone/>
              <a:defRPr b="1" sz="5500"/>
            </a:lvl2pPr>
            <a:lvl3pPr marL="0" indent="914400" defTabSz="825500">
              <a:lnSpc>
                <a:spcPct val="100000"/>
              </a:lnSpc>
              <a:spcBef>
                <a:spcPts val="0"/>
              </a:spcBef>
              <a:buSzTx/>
              <a:buNone/>
              <a:defRPr b="1" sz="5500"/>
            </a:lvl3pPr>
            <a:lvl4pPr marL="0" indent="1371600" defTabSz="825500">
              <a:lnSpc>
                <a:spcPct val="100000"/>
              </a:lnSpc>
              <a:spcBef>
                <a:spcPts val="0"/>
              </a:spcBef>
              <a:buSzTx/>
              <a:buNone/>
              <a:defRPr b="1" sz="5500"/>
            </a:lvl4pPr>
            <a:lvl5pPr marL="0" indent="1828800" defTabSz="825500">
              <a:lnSpc>
                <a:spcPct val="100000"/>
              </a:lnSpc>
              <a:spcBef>
                <a:spcPts val="0"/>
              </a:spcBef>
              <a:buSzTx/>
              <a:buNone/>
              <a:defRPr b="1" sz="5500"/>
            </a:lvl5pPr>
          </a:lstStyle>
          <a:p>
            <a:pPr/>
            <a:r>
              <a:t>Sottotitolo presentazione</a:t>
            </a:r>
          </a:p>
          <a:p>
            <a:pPr lvl="1"/>
            <a:r>
              <a:t/>
            </a:r>
          </a:p>
          <a:p>
            <a:pPr lvl="2"/>
            <a:r>
              <a:t/>
            </a:r>
          </a:p>
          <a:p>
            <a:pPr lvl="3"/>
            <a:r>
              <a:t/>
            </a:r>
          </a:p>
          <a:p>
            <a:pPr lvl="4"/>
            <a:r>
              <a:t/>
            </a:r>
          </a:p>
        </p:txBody>
      </p:sp>
      <p:sp>
        <p:nvSpPr>
          <p:cNvPr id="14" name="Numero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ichiarazione">
    <p:spTree>
      <p:nvGrpSpPr>
        <p:cNvPr id="1" name=""/>
        <p:cNvGrpSpPr/>
        <p:nvPr/>
      </p:nvGrpSpPr>
      <p:grpSpPr>
        <a:xfrm>
          <a:off x="0" y="0"/>
          <a:ext cx="0" cy="0"/>
          <a:chOff x="0" y="0"/>
          <a:chExt cx="0" cy="0"/>
        </a:xfrm>
      </p:grpSpPr>
      <p:sp>
        <p:nvSpPr>
          <p:cNvPr id="98" name="Corpo livello uno…"/>
          <p:cNvSpPr txBox="1"/>
          <p:nvPr>
            <p:ph type="body" sz="half" idx="1" hasCustomPrompt="1"/>
          </p:nvPr>
        </p:nvSpPr>
        <p:spPr>
          <a:xfrm>
            <a:off x="1206500" y="4920843"/>
            <a:ext cx="21971000" cy="3874314"/>
          </a:xfrm>
          <a:prstGeom prst="rect">
            <a:avLst/>
          </a:prstGeom>
        </p:spPr>
        <p:txBody>
          <a:bodyPr anchor="ctr"/>
          <a:lstStyle>
            <a:lvl1pPr marL="0" indent="0" algn="ctr">
              <a:lnSpc>
                <a:spcPct val="80000"/>
              </a:lnSpc>
              <a:spcBef>
                <a:spcPts val="0"/>
              </a:spcBef>
              <a:buSzTx/>
              <a:buNone/>
              <a:defRPr spc="-232" sz="11600">
                <a:latin typeface="Helvetica Neue Medium"/>
                <a:ea typeface="Helvetica Neue Medium"/>
                <a:cs typeface="Helvetica Neue Medium"/>
                <a:sym typeface="Helvetica Neue Medium"/>
              </a:defRPr>
            </a:lvl1pPr>
            <a:lvl2pPr marL="0" indent="457200" algn="ctr">
              <a:lnSpc>
                <a:spcPct val="80000"/>
              </a:lnSpc>
              <a:spcBef>
                <a:spcPts val="0"/>
              </a:spcBef>
              <a:buSzTx/>
              <a:buNone/>
              <a:defRPr spc="-232" sz="11600">
                <a:latin typeface="Helvetica Neue Medium"/>
                <a:ea typeface="Helvetica Neue Medium"/>
                <a:cs typeface="Helvetica Neue Medium"/>
                <a:sym typeface="Helvetica Neue Medium"/>
              </a:defRPr>
            </a:lvl2pPr>
            <a:lvl3pPr marL="0" indent="914400" algn="ctr">
              <a:lnSpc>
                <a:spcPct val="80000"/>
              </a:lnSpc>
              <a:spcBef>
                <a:spcPts val="0"/>
              </a:spcBef>
              <a:buSzTx/>
              <a:buNone/>
              <a:defRPr spc="-232" sz="11600">
                <a:latin typeface="Helvetica Neue Medium"/>
                <a:ea typeface="Helvetica Neue Medium"/>
                <a:cs typeface="Helvetica Neue Medium"/>
                <a:sym typeface="Helvetica Neue Medium"/>
              </a:defRPr>
            </a:lvl3pPr>
            <a:lvl4pPr marL="0" indent="1371600" algn="ctr">
              <a:lnSpc>
                <a:spcPct val="80000"/>
              </a:lnSpc>
              <a:spcBef>
                <a:spcPts val="0"/>
              </a:spcBef>
              <a:buSzTx/>
              <a:buNone/>
              <a:defRPr spc="-232" sz="11600">
                <a:latin typeface="Helvetica Neue Medium"/>
                <a:ea typeface="Helvetica Neue Medium"/>
                <a:cs typeface="Helvetica Neue Medium"/>
                <a:sym typeface="Helvetica Neue Medium"/>
              </a:defRPr>
            </a:lvl4pPr>
            <a:lvl5pPr marL="0" indent="1828800" algn="ctr">
              <a:lnSpc>
                <a:spcPct val="80000"/>
              </a:lnSpc>
              <a:spcBef>
                <a:spcPts val="0"/>
              </a:spcBef>
              <a:buSzTx/>
              <a:buNone/>
              <a:defRPr spc="-232" sz="11600">
                <a:latin typeface="Helvetica Neue Medium"/>
                <a:ea typeface="Helvetica Neue Medium"/>
                <a:cs typeface="Helvetica Neue Medium"/>
                <a:sym typeface="Helvetica Neue Medium"/>
              </a:defRPr>
            </a:lvl5pPr>
          </a:lstStyle>
          <a:p>
            <a:pPr/>
            <a:r>
              <a:t>Dichiarazione</a:t>
            </a:r>
          </a:p>
          <a:p>
            <a:pPr lvl="1"/>
            <a:r>
              <a:t/>
            </a:r>
          </a:p>
          <a:p>
            <a:pPr lvl="2"/>
            <a:r>
              <a:t/>
            </a:r>
          </a:p>
          <a:p>
            <a:pPr lvl="3"/>
            <a:r>
              <a:t/>
            </a:r>
          </a:p>
          <a:p>
            <a:pPr lvl="4"/>
            <a:r>
              <a:t/>
            </a:r>
          </a:p>
        </p:txBody>
      </p:sp>
      <p:sp>
        <p:nvSpPr>
          <p:cNvPr id="99" name="Numero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Informazione importante">
    <p:spTree>
      <p:nvGrpSpPr>
        <p:cNvPr id="1" name=""/>
        <p:cNvGrpSpPr/>
        <p:nvPr/>
      </p:nvGrpSpPr>
      <p:grpSpPr>
        <a:xfrm>
          <a:off x="0" y="0"/>
          <a:ext cx="0" cy="0"/>
          <a:chOff x="0" y="0"/>
          <a:chExt cx="0" cy="0"/>
        </a:xfrm>
      </p:grpSpPr>
      <p:sp>
        <p:nvSpPr>
          <p:cNvPr id="106" name="Corpo livello uno…"/>
          <p:cNvSpPr txBox="1"/>
          <p:nvPr>
            <p:ph type="body" idx="1" hasCustomPrompt="1"/>
          </p:nvPr>
        </p:nvSpPr>
        <p:spPr>
          <a:xfrm>
            <a:off x="1206500" y="1075927"/>
            <a:ext cx="21971000" cy="7241584"/>
          </a:xfrm>
          <a:prstGeom prst="rect">
            <a:avLst/>
          </a:prstGeom>
        </p:spPr>
        <p:txBody>
          <a:bodyPr anchor="b"/>
          <a:lstStyle>
            <a:lvl1pPr marL="0" indent="0" algn="ctr">
              <a:lnSpc>
                <a:spcPct val="80000"/>
              </a:lnSpc>
              <a:spcBef>
                <a:spcPts val="0"/>
              </a:spcBef>
              <a:buSzTx/>
              <a:buNone/>
              <a:defRPr b="1" spc="-250" sz="25000"/>
            </a:lvl1pPr>
            <a:lvl2pPr marL="0" indent="457200" algn="ctr">
              <a:lnSpc>
                <a:spcPct val="80000"/>
              </a:lnSpc>
              <a:spcBef>
                <a:spcPts val="0"/>
              </a:spcBef>
              <a:buSzTx/>
              <a:buNone/>
              <a:defRPr b="1" spc="-250" sz="25000"/>
            </a:lvl2pPr>
            <a:lvl3pPr marL="0" indent="914400" algn="ctr">
              <a:lnSpc>
                <a:spcPct val="80000"/>
              </a:lnSpc>
              <a:spcBef>
                <a:spcPts val="0"/>
              </a:spcBef>
              <a:buSzTx/>
              <a:buNone/>
              <a:defRPr b="1" spc="-250" sz="25000"/>
            </a:lvl3pPr>
            <a:lvl4pPr marL="0" indent="1371600" algn="ctr">
              <a:lnSpc>
                <a:spcPct val="80000"/>
              </a:lnSpc>
              <a:spcBef>
                <a:spcPts val="0"/>
              </a:spcBef>
              <a:buSzTx/>
              <a:buNone/>
              <a:defRPr b="1" spc="-250" sz="25000"/>
            </a:lvl4pPr>
            <a:lvl5pPr marL="0" indent="1828800" algn="ctr">
              <a:lnSpc>
                <a:spcPct val="80000"/>
              </a:lnSpc>
              <a:spcBef>
                <a:spcPts val="0"/>
              </a:spcBef>
              <a:buSzTx/>
              <a:buNone/>
              <a:defRPr b="1" spc="-250" sz="25000"/>
            </a:lvl5pPr>
          </a:lstStyle>
          <a:p>
            <a:pPr/>
            <a:r>
              <a:t>100%</a:t>
            </a:r>
          </a:p>
          <a:p>
            <a:pPr lvl="1"/>
            <a:r>
              <a:t/>
            </a:r>
          </a:p>
          <a:p>
            <a:pPr lvl="2"/>
            <a:r>
              <a:t/>
            </a:r>
          </a:p>
          <a:p>
            <a:pPr lvl="3"/>
            <a:r>
              <a:t/>
            </a:r>
          </a:p>
          <a:p>
            <a:pPr lvl="4"/>
            <a:r>
              <a:t/>
            </a:r>
          </a:p>
        </p:txBody>
      </p:sp>
      <p:sp>
        <p:nvSpPr>
          <p:cNvPr id="107" name="Dettagli informazione"/>
          <p:cNvSpPr txBox="1"/>
          <p:nvPr>
            <p:ph type="body" sz="quarter" idx="21" hasCustomPrompt="1"/>
          </p:nvPr>
        </p:nvSpPr>
        <p:spPr>
          <a:xfrm>
            <a:off x="1206500" y="8262180"/>
            <a:ext cx="21971000" cy="934780"/>
          </a:xfrm>
          <a:prstGeom prst="rect">
            <a:avLst/>
          </a:prstGeom>
        </p:spPr>
        <p:txBody>
          <a:bodyPr lIns="45719" tIns="45719" rIns="45719" bIns="45719"/>
          <a:lstStyle>
            <a:lvl1pPr marL="0" indent="0" algn="ctr" defTabSz="825500">
              <a:lnSpc>
                <a:spcPct val="100000"/>
              </a:lnSpc>
              <a:spcBef>
                <a:spcPts val="0"/>
              </a:spcBef>
              <a:buSzTx/>
              <a:buNone/>
              <a:defRPr b="1" sz="5500"/>
            </a:lvl1pPr>
          </a:lstStyle>
          <a:p>
            <a:pPr/>
            <a:r>
              <a:t>Dettagli informazione</a:t>
            </a:r>
          </a:p>
        </p:txBody>
      </p:sp>
      <p:sp>
        <p:nvSpPr>
          <p:cNvPr id="108" name="Numero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itazione">
    <p:spTree>
      <p:nvGrpSpPr>
        <p:cNvPr id="1" name=""/>
        <p:cNvGrpSpPr/>
        <p:nvPr/>
      </p:nvGrpSpPr>
      <p:grpSpPr>
        <a:xfrm>
          <a:off x="0" y="0"/>
          <a:ext cx="0" cy="0"/>
          <a:chOff x="0" y="0"/>
          <a:chExt cx="0" cy="0"/>
        </a:xfrm>
      </p:grpSpPr>
      <p:sp>
        <p:nvSpPr>
          <p:cNvPr id="115" name="Attribuzione"/>
          <p:cNvSpPr txBox="1"/>
          <p:nvPr>
            <p:ph type="body" sz="quarter" idx="21" hasCustomPrompt="1"/>
          </p:nvPr>
        </p:nvSpPr>
        <p:spPr>
          <a:xfrm>
            <a:off x="2430025" y="10675453"/>
            <a:ext cx="20200052" cy="636979"/>
          </a:xfrm>
          <a:prstGeom prst="rect">
            <a:avLst/>
          </a:prstGeom>
        </p:spPr>
        <p:txBody>
          <a:bodyPr lIns="45719" tIns="45719" rIns="45719" bIns="45719"/>
          <a:lstStyle>
            <a:lvl1pPr marL="0" indent="0" defTabSz="825500">
              <a:lnSpc>
                <a:spcPct val="100000"/>
              </a:lnSpc>
              <a:spcBef>
                <a:spcPts val="0"/>
              </a:spcBef>
              <a:buSzTx/>
              <a:buNone/>
              <a:defRPr b="1" sz="3600"/>
            </a:lvl1pPr>
          </a:lstStyle>
          <a:p>
            <a:pPr/>
            <a:r>
              <a:t>Attribuzione</a:t>
            </a:r>
          </a:p>
        </p:txBody>
      </p:sp>
      <p:sp>
        <p:nvSpPr>
          <p:cNvPr id="116" name="Corpo livello uno…"/>
          <p:cNvSpPr txBox="1"/>
          <p:nvPr>
            <p:ph type="body" sz="half" idx="1" hasCustomPrompt="1"/>
          </p:nvPr>
        </p:nvSpPr>
        <p:spPr>
          <a:xfrm>
            <a:off x="1753923" y="4939860"/>
            <a:ext cx="20876154" cy="3836280"/>
          </a:xfrm>
          <a:prstGeom prst="rect">
            <a:avLst/>
          </a:prstGeom>
        </p:spPr>
        <p:txBody>
          <a:bodyPr/>
          <a:lstStyle>
            <a:lvl1pPr marL="638923" indent="-469900">
              <a:spcBef>
                <a:spcPts val="0"/>
              </a:spcBef>
              <a:buSzTx/>
              <a:buNone/>
              <a:defRPr spc="-170" sz="8500">
                <a:latin typeface="Helvetica Neue Medium"/>
                <a:ea typeface="Helvetica Neue Medium"/>
                <a:cs typeface="Helvetica Neue Medium"/>
                <a:sym typeface="Helvetica Neue Medium"/>
              </a:defRPr>
            </a:lvl1pPr>
            <a:lvl2pPr marL="638923" indent="-12700">
              <a:spcBef>
                <a:spcPts val="0"/>
              </a:spcBef>
              <a:buSzTx/>
              <a:buNone/>
              <a:defRPr spc="-170" sz="8500">
                <a:latin typeface="Helvetica Neue Medium"/>
                <a:ea typeface="Helvetica Neue Medium"/>
                <a:cs typeface="Helvetica Neue Medium"/>
                <a:sym typeface="Helvetica Neue Medium"/>
              </a:defRPr>
            </a:lvl2pPr>
            <a:lvl3pPr marL="638923" indent="444500">
              <a:spcBef>
                <a:spcPts val="0"/>
              </a:spcBef>
              <a:buSzTx/>
              <a:buNone/>
              <a:defRPr spc="-170" sz="8500">
                <a:latin typeface="Helvetica Neue Medium"/>
                <a:ea typeface="Helvetica Neue Medium"/>
                <a:cs typeface="Helvetica Neue Medium"/>
                <a:sym typeface="Helvetica Neue Medium"/>
              </a:defRPr>
            </a:lvl3pPr>
            <a:lvl4pPr marL="638923" indent="901700">
              <a:spcBef>
                <a:spcPts val="0"/>
              </a:spcBef>
              <a:buSzTx/>
              <a:buNone/>
              <a:defRPr spc="-170" sz="8500">
                <a:latin typeface="Helvetica Neue Medium"/>
                <a:ea typeface="Helvetica Neue Medium"/>
                <a:cs typeface="Helvetica Neue Medium"/>
                <a:sym typeface="Helvetica Neue Medium"/>
              </a:defRPr>
            </a:lvl4pPr>
            <a:lvl5pPr marL="638923" indent="1358900">
              <a:spcBef>
                <a:spcPts val="0"/>
              </a:spcBef>
              <a:buSzTx/>
              <a:buNone/>
              <a:defRPr spc="-170" sz="8500">
                <a:latin typeface="Helvetica Neue Medium"/>
                <a:ea typeface="Helvetica Neue Medium"/>
                <a:cs typeface="Helvetica Neue Medium"/>
                <a:sym typeface="Helvetica Neue Medium"/>
              </a:defRPr>
            </a:lvl5pPr>
          </a:lstStyle>
          <a:p>
            <a:pPr/>
            <a:r>
              <a:t>“Citazione degna di nota”</a:t>
            </a:r>
          </a:p>
          <a:p>
            <a:pPr lvl="1"/>
            <a:r>
              <a:t/>
            </a:r>
          </a:p>
          <a:p>
            <a:pPr lvl="2"/>
            <a:r>
              <a:t/>
            </a:r>
          </a:p>
          <a:p>
            <a:pPr lvl="3"/>
            <a:r>
              <a:t/>
            </a:r>
          </a:p>
          <a:p>
            <a:pPr lvl="4"/>
            <a:r>
              <a:t/>
            </a:r>
          </a:p>
        </p:txBody>
      </p:sp>
      <p:sp>
        <p:nvSpPr>
          <p:cNvPr id="117" name="Numero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Foto - 3 per pagina">
    <p:spTree>
      <p:nvGrpSpPr>
        <p:cNvPr id="1" name=""/>
        <p:cNvGrpSpPr/>
        <p:nvPr/>
      </p:nvGrpSpPr>
      <p:grpSpPr>
        <a:xfrm>
          <a:off x="0" y="0"/>
          <a:ext cx="0" cy="0"/>
          <a:chOff x="0" y="0"/>
          <a:chExt cx="0" cy="0"/>
        </a:xfrm>
      </p:grpSpPr>
      <p:sp>
        <p:nvSpPr>
          <p:cNvPr id="124" name="Immagine"/>
          <p:cNvSpPr/>
          <p:nvPr>
            <p:ph type="pic" sz="quarter" idx="21"/>
          </p:nvPr>
        </p:nvSpPr>
        <p:spPr>
          <a:xfrm>
            <a:off x="15760700" y="1016000"/>
            <a:ext cx="7439099" cy="5949678"/>
          </a:xfrm>
          <a:prstGeom prst="rect">
            <a:avLst/>
          </a:prstGeom>
        </p:spPr>
        <p:txBody>
          <a:bodyPr lIns="91439" tIns="45719" rIns="91439" bIns="45719">
            <a:noAutofit/>
          </a:bodyPr>
          <a:lstStyle/>
          <a:p>
            <a:pPr/>
          </a:p>
        </p:txBody>
      </p:sp>
      <p:sp>
        <p:nvSpPr>
          <p:cNvPr id="125" name="Immagine"/>
          <p:cNvSpPr/>
          <p:nvPr>
            <p:ph type="pic" sz="half" idx="22"/>
          </p:nvPr>
        </p:nvSpPr>
        <p:spPr>
          <a:xfrm>
            <a:off x="13500100" y="3978275"/>
            <a:ext cx="10439400" cy="12150181"/>
          </a:xfrm>
          <a:prstGeom prst="rect">
            <a:avLst/>
          </a:prstGeom>
        </p:spPr>
        <p:txBody>
          <a:bodyPr lIns="91439" tIns="45719" rIns="91439" bIns="45719">
            <a:noAutofit/>
          </a:bodyPr>
          <a:lstStyle/>
          <a:p>
            <a:pPr/>
          </a:p>
        </p:txBody>
      </p:sp>
      <p:sp>
        <p:nvSpPr>
          <p:cNvPr id="126" name="Immagine"/>
          <p:cNvSpPr/>
          <p:nvPr>
            <p:ph type="pic" idx="23"/>
          </p:nvPr>
        </p:nvSpPr>
        <p:spPr>
          <a:xfrm>
            <a:off x="-139700" y="495300"/>
            <a:ext cx="16611600" cy="12458700"/>
          </a:xfrm>
          <a:prstGeom prst="rect">
            <a:avLst/>
          </a:prstGeom>
        </p:spPr>
        <p:txBody>
          <a:bodyPr lIns="91439" tIns="45719" rIns="91439" bIns="45719">
            <a:noAutofit/>
          </a:bodyPr>
          <a:lstStyle/>
          <a:p>
            <a:pPr/>
          </a:p>
        </p:txBody>
      </p:sp>
      <p:sp>
        <p:nvSpPr>
          <p:cNvPr id="127" name="Numero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Foto">
    <p:spTree>
      <p:nvGrpSpPr>
        <p:cNvPr id="1" name=""/>
        <p:cNvGrpSpPr/>
        <p:nvPr/>
      </p:nvGrpSpPr>
      <p:grpSpPr>
        <a:xfrm>
          <a:off x="0" y="0"/>
          <a:ext cx="0" cy="0"/>
          <a:chOff x="0" y="0"/>
          <a:chExt cx="0" cy="0"/>
        </a:xfrm>
      </p:grpSpPr>
      <p:sp>
        <p:nvSpPr>
          <p:cNvPr id="134" name="Immagine"/>
          <p:cNvSpPr/>
          <p:nvPr>
            <p:ph type="pic" idx="21"/>
          </p:nvPr>
        </p:nvSpPr>
        <p:spPr>
          <a:xfrm>
            <a:off x="-1333500" y="-5524500"/>
            <a:ext cx="27051000" cy="21640800"/>
          </a:xfrm>
          <a:prstGeom prst="rect">
            <a:avLst/>
          </a:prstGeom>
        </p:spPr>
        <p:txBody>
          <a:bodyPr lIns="91439" tIns="45719" rIns="91439" bIns="45719">
            <a:noAutofit/>
          </a:bodyPr>
          <a:lstStyle/>
          <a:p>
            <a:pPr/>
          </a:p>
        </p:txBody>
      </p:sp>
      <p:sp>
        <p:nvSpPr>
          <p:cNvPr id="135" name="Numero diapositiva"/>
          <p:cNvSpPr txBox="1"/>
          <p:nvPr>
            <p:ph type="sldNum" sz="quarter" idx="2"/>
          </p:nvPr>
        </p:nvSpPr>
        <p:spPr>
          <a:prstGeom prst="rect">
            <a:avLst/>
          </a:prstGeom>
        </p:spPr>
        <p:txBody>
          <a:bodyPr/>
          <a:lstStyle>
            <a:lvl1pPr>
              <a:defRPr>
                <a:solidFill>
                  <a:srgbClr val="FFFFFF"/>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Vuota">
    <p:spTree>
      <p:nvGrpSpPr>
        <p:cNvPr id="1" name=""/>
        <p:cNvGrpSpPr/>
        <p:nvPr/>
      </p:nvGrpSpPr>
      <p:grpSpPr>
        <a:xfrm>
          <a:off x="0" y="0"/>
          <a:ext cx="0" cy="0"/>
          <a:chOff x="0" y="0"/>
          <a:chExt cx="0" cy="0"/>
        </a:xfrm>
      </p:grpSpPr>
      <p:sp>
        <p:nvSpPr>
          <p:cNvPr id="142" name="Numero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2 Contenuto, sopra e sotto">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49" name="Titolo Testo"/>
          <p:cNvSpPr txBox="1"/>
          <p:nvPr>
            <p:ph type="title"/>
          </p:nvPr>
        </p:nvSpPr>
        <p:spPr>
          <a:xfrm>
            <a:off x="3962400" y="0"/>
            <a:ext cx="16459200" cy="3666564"/>
          </a:xfrm>
          <a:prstGeom prst="rect">
            <a:avLst/>
          </a:prstGeom>
        </p:spPr>
        <p:txBody>
          <a:bodyPr lIns="91439" tIns="91439" rIns="91439" bIns="91439" anchor="ctr">
            <a:noAutofit/>
          </a:bodyPr>
          <a:lstStyle>
            <a:lvl1pPr algn="ctr" defTabSz="1828800">
              <a:lnSpc>
                <a:spcPct val="100000"/>
              </a:lnSpc>
              <a:defRPr b="0" spc="0" sz="9200">
                <a:solidFill>
                  <a:srgbClr val="FFFFFF"/>
                </a:solidFill>
                <a:latin typeface="Calisto MT"/>
                <a:ea typeface="Calisto MT"/>
                <a:cs typeface="Calisto MT"/>
                <a:sym typeface="Calisto MT"/>
              </a:defRPr>
            </a:lvl1pPr>
          </a:lstStyle>
          <a:p>
            <a:pPr/>
            <a:r>
              <a:t>Titolo Testo</a:t>
            </a:r>
          </a:p>
        </p:txBody>
      </p:sp>
      <p:sp>
        <p:nvSpPr>
          <p:cNvPr id="150" name="Corpo livello uno…"/>
          <p:cNvSpPr txBox="1"/>
          <p:nvPr>
            <p:ph type="body" sz="half" idx="1"/>
          </p:nvPr>
        </p:nvSpPr>
        <p:spPr>
          <a:xfrm>
            <a:off x="4572000" y="5568950"/>
            <a:ext cx="15313024" cy="6537960"/>
          </a:xfrm>
          <a:prstGeom prst="rect">
            <a:avLst/>
          </a:prstGeom>
        </p:spPr>
        <p:txBody>
          <a:bodyPr lIns="91439" tIns="91439" rIns="91439" bIns="91439"/>
          <a:lstStyle>
            <a:lvl1pPr marL="685800" indent="-685800" defTabSz="1828800">
              <a:lnSpc>
                <a:spcPct val="100000"/>
              </a:lnSpc>
              <a:spcBef>
                <a:spcPts val="4000"/>
              </a:spcBef>
              <a:buClr>
                <a:srgbClr val="80B606"/>
              </a:buClr>
              <a:buSzPct val="90000"/>
              <a:buChar char="S"/>
              <a:defRPr sz="3600">
                <a:solidFill>
                  <a:srgbClr val="595959"/>
                </a:solidFill>
                <a:latin typeface="Calisto MT"/>
                <a:ea typeface="Calisto MT"/>
                <a:cs typeface="Calisto MT"/>
                <a:sym typeface="Calisto MT"/>
              </a:defRPr>
            </a:lvl1pPr>
            <a:lvl2pPr marL="1022350" indent="-673100" defTabSz="1828800">
              <a:lnSpc>
                <a:spcPct val="100000"/>
              </a:lnSpc>
              <a:spcBef>
                <a:spcPts val="4000"/>
              </a:spcBef>
              <a:buClr>
                <a:srgbClr val="80B606"/>
              </a:buClr>
              <a:buSzPct val="90000"/>
              <a:buChar char="S"/>
              <a:defRPr sz="3600">
                <a:solidFill>
                  <a:srgbClr val="595959"/>
                </a:solidFill>
                <a:latin typeface="Calisto MT"/>
                <a:ea typeface="Calisto MT"/>
                <a:cs typeface="Calisto MT"/>
                <a:sym typeface="Calisto MT"/>
              </a:defRPr>
            </a:lvl2pPr>
            <a:lvl3pPr marL="1384300" indent="-698500" defTabSz="1828800">
              <a:lnSpc>
                <a:spcPct val="100000"/>
              </a:lnSpc>
              <a:spcBef>
                <a:spcPts val="4000"/>
              </a:spcBef>
              <a:buClr>
                <a:srgbClr val="80B606"/>
              </a:buClr>
              <a:buSzPct val="90000"/>
              <a:buChar char="S"/>
              <a:defRPr sz="3600">
                <a:solidFill>
                  <a:srgbClr val="595959"/>
                </a:solidFill>
                <a:latin typeface="Calisto MT"/>
                <a:ea typeface="Calisto MT"/>
                <a:cs typeface="Calisto MT"/>
                <a:sym typeface="Calisto MT"/>
              </a:defRPr>
            </a:lvl3pPr>
            <a:lvl4pPr marL="1708150" indent="-673100" defTabSz="1828800">
              <a:lnSpc>
                <a:spcPct val="100000"/>
              </a:lnSpc>
              <a:spcBef>
                <a:spcPts val="4000"/>
              </a:spcBef>
              <a:buClr>
                <a:srgbClr val="80B606"/>
              </a:buClr>
              <a:buSzPct val="90000"/>
              <a:buChar char="S"/>
              <a:defRPr sz="3600">
                <a:solidFill>
                  <a:srgbClr val="595959"/>
                </a:solidFill>
                <a:latin typeface="Calisto MT"/>
                <a:ea typeface="Calisto MT"/>
                <a:cs typeface="Calisto MT"/>
                <a:sym typeface="Calisto MT"/>
              </a:defRPr>
            </a:lvl4pPr>
            <a:lvl5pPr marL="2070100" indent="-698500" defTabSz="1828800">
              <a:lnSpc>
                <a:spcPct val="100000"/>
              </a:lnSpc>
              <a:spcBef>
                <a:spcPts val="4000"/>
              </a:spcBef>
              <a:buClr>
                <a:srgbClr val="80B606"/>
              </a:buClr>
              <a:buSzPct val="90000"/>
              <a:buChar char="S"/>
              <a:defRPr sz="3600">
                <a:solidFill>
                  <a:srgbClr val="595959"/>
                </a:solidFill>
                <a:latin typeface="Calisto MT"/>
                <a:ea typeface="Calisto MT"/>
                <a:cs typeface="Calisto MT"/>
                <a:sym typeface="Calisto MT"/>
              </a:defRPr>
            </a:lvl5pPr>
          </a:lstStyle>
          <a:p>
            <a:pPr/>
            <a:r>
              <a:t>Corpo livello uno</a:t>
            </a:r>
          </a:p>
          <a:p>
            <a:pPr lvl="1"/>
            <a:r>
              <a:t>Corpo livello due</a:t>
            </a:r>
          </a:p>
          <a:p>
            <a:pPr lvl="2"/>
            <a:r>
              <a:t>Corpo livello tre</a:t>
            </a:r>
          </a:p>
          <a:p>
            <a:pPr lvl="3"/>
            <a:r>
              <a:t>Corpo livello quattro</a:t>
            </a:r>
          </a:p>
          <a:p>
            <a:pPr lvl="4"/>
            <a:r>
              <a:t>Corpo livello cinque</a:t>
            </a:r>
          </a:p>
        </p:txBody>
      </p:sp>
      <p:sp>
        <p:nvSpPr>
          <p:cNvPr id="151" name="Numero diapositiva"/>
          <p:cNvSpPr txBox="1"/>
          <p:nvPr>
            <p:ph type="sldNum" sz="quarter" idx="2"/>
          </p:nvPr>
        </p:nvSpPr>
        <p:spPr>
          <a:xfrm>
            <a:off x="11658600" y="12808585"/>
            <a:ext cx="1066800" cy="538480"/>
          </a:xfrm>
          <a:prstGeom prst="rect">
            <a:avLst/>
          </a:prstGeom>
        </p:spPr>
        <p:txBody>
          <a:bodyPr wrap="square" lIns="91439" tIns="91439" rIns="91439" bIns="91439" anchor="ctr"/>
          <a:lstStyle>
            <a:lvl1pPr defTabSz="1828800">
              <a:defRPr sz="2200">
                <a:solidFill>
                  <a:srgbClr val="808080"/>
                </a:solidFill>
                <a:latin typeface="Calisto MT"/>
                <a:ea typeface="Calisto MT"/>
                <a:cs typeface="Calisto MT"/>
                <a:sym typeface="Calisto MT"/>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olo e contenuto">
    <p:bg>
      <p:bgPr>
        <a:gradFill flip="none" rotWithShape="1">
          <a:gsLst>
            <a:gs pos="0">
              <a:srgbClr val="1E86C0"/>
            </a:gs>
            <a:gs pos="75000">
              <a:srgbClr val="C1DBFE"/>
            </a:gs>
            <a:gs pos="100000">
              <a:srgbClr val="A3C8F5"/>
            </a:gs>
          </a:gsLst>
          <a:path path="circle">
            <a:fillToRect l="50000" t="50000" r="50000" b="50000"/>
          </a:path>
        </a:gradFill>
      </p:bgPr>
    </p:bg>
    <p:spTree>
      <p:nvGrpSpPr>
        <p:cNvPr id="1" name=""/>
        <p:cNvGrpSpPr/>
        <p:nvPr/>
      </p:nvGrpSpPr>
      <p:grpSpPr>
        <a:xfrm>
          <a:off x="0" y="0"/>
          <a:ext cx="0" cy="0"/>
          <a:chOff x="0" y="0"/>
          <a:chExt cx="0" cy="0"/>
        </a:xfrm>
      </p:grpSpPr>
      <p:sp>
        <p:nvSpPr>
          <p:cNvPr id="158" name="Titolo Testo"/>
          <p:cNvSpPr txBox="1"/>
          <p:nvPr>
            <p:ph type="title"/>
          </p:nvPr>
        </p:nvSpPr>
        <p:spPr>
          <a:xfrm>
            <a:off x="3962400" y="0"/>
            <a:ext cx="16459200" cy="3666564"/>
          </a:xfrm>
          <a:prstGeom prst="rect">
            <a:avLst/>
          </a:prstGeom>
        </p:spPr>
        <p:txBody>
          <a:bodyPr lIns="91439" tIns="91439" rIns="91439" bIns="91439" anchor="ctr">
            <a:noAutofit/>
          </a:bodyPr>
          <a:lstStyle>
            <a:lvl1pPr algn="ctr" defTabSz="1828800">
              <a:lnSpc>
                <a:spcPct val="100000"/>
              </a:lnSpc>
              <a:defRPr b="0" spc="0" sz="9200">
                <a:solidFill>
                  <a:srgbClr val="FFFFFF"/>
                </a:solidFill>
                <a:latin typeface="Calisto MT"/>
                <a:ea typeface="Calisto MT"/>
                <a:cs typeface="Calisto MT"/>
                <a:sym typeface="Calisto MT"/>
              </a:defRPr>
            </a:lvl1pPr>
          </a:lstStyle>
          <a:p>
            <a:pPr/>
            <a:r>
              <a:t>Titolo Testo</a:t>
            </a:r>
          </a:p>
        </p:txBody>
      </p:sp>
      <p:sp>
        <p:nvSpPr>
          <p:cNvPr id="159" name="Corpo livello uno…"/>
          <p:cNvSpPr txBox="1"/>
          <p:nvPr>
            <p:ph type="body" sz="half" idx="1"/>
          </p:nvPr>
        </p:nvSpPr>
        <p:spPr>
          <a:xfrm>
            <a:off x="4527550" y="5540188"/>
            <a:ext cx="15325729" cy="8175812"/>
          </a:xfrm>
          <a:prstGeom prst="rect">
            <a:avLst/>
          </a:prstGeom>
        </p:spPr>
        <p:txBody>
          <a:bodyPr lIns="91439" tIns="91439" rIns="91439" bIns="91439"/>
          <a:lstStyle>
            <a:lvl1pPr marL="685800" indent="-685800" defTabSz="1828800">
              <a:lnSpc>
                <a:spcPct val="100000"/>
              </a:lnSpc>
              <a:spcBef>
                <a:spcPts val="4000"/>
              </a:spcBef>
              <a:buClr>
                <a:srgbClr val="80B606"/>
              </a:buClr>
              <a:buSzPct val="90000"/>
              <a:buChar char="S"/>
              <a:defRPr sz="4400">
                <a:solidFill>
                  <a:srgbClr val="595959"/>
                </a:solidFill>
                <a:latin typeface="Calisto MT"/>
                <a:ea typeface="Calisto MT"/>
                <a:cs typeface="Calisto MT"/>
                <a:sym typeface="Calisto MT"/>
              </a:defRPr>
            </a:lvl1pPr>
            <a:lvl2pPr marL="1089660" indent="-740410" defTabSz="1828800">
              <a:lnSpc>
                <a:spcPct val="100000"/>
              </a:lnSpc>
              <a:spcBef>
                <a:spcPts val="4000"/>
              </a:spcBef>
              <a:buClr>
                <a:srgbClr val="80B606"/>
              </a:buClr>
              <a:buSzPct val="90000"/>
              <a:buChar char="S"/>
              <a:defRPr sz="4400">
                <a:solidFill>
                  <a:srgbClr val="595959"/>
                </a:solidFill>
                <a:latin typeface="Calisto MT"/>
                <a:ea typeface="Calisto MT"/>
                <a:cs typeface="Calisto MT"/>
                <a:sym typeface="Calisto MT"/>
              </a:defRPr>
            </a:lvl2pPr>
            <a:lvl3pPr marL="1539522" indent="-853722" defTabSz="1828800">
              <a:lnSpc>
                <a:spcPct val="100000"/>
              </a:lnSpc>
              <a:spcBef>
                <a:spcPts val="4000"/>
              </a:spcBef>
              <a:buClr>
                <a:srgbClr val="80B606"/>
              </a:buClr>
              <a:buSzPct val="90000"/>
              <a:buChar char="S"/>
              <a:defRPr sz="4400">
                <a:solidFill>
                  <a:srgbClr val="595959"/>
                </a:solidFill>
                <a:latin typeface="Calisto MT"/>
                <a:ea typeface="Calisto MT"/>
                <a:cs typeface="Calisto MT"/>
                <a:sym typeface="Calisto MT"/>
              </a:defRPr>
            </a:lvl3pPr>
            <a:lvl4pPr marL="1857727" indent="-822677" defTabSz="1828800">
              <a:lnSpc>
                <a:spcPct val="100000"/>
              </a:lnSpc>
              <a:spcBef>
                <a:spcPts val="4000"/>
              </a:spcBef>
              <a:buClr>
                <a:srgbClr val="80B606"/>
              </a:buClr>
              <a:buSzPct val="90000"/>
              <a:buChar char="S"/>
              <a:defRPr sz="4400">
                <a:solidFill>
                  <a:srgbClr val="595959"/>
                </a:solidFill>
                <a:latin typeface="Calisto MT"/>
                <a:ea typeface="Calisto MT"/>
                <a:cs typeface="Calisto MT"/>
                <a:sym typeface="Calisto MT"/>
              </a:defRPr>
            </a:lvl4pPr>
            <a:lvl5pPr marL="2225322" indent="-853722" defTabSz="1828800">
              <a:lnSpc>
                <a:spcPct val="100000"/>
              </a:lnSpc>
              <a:spcBef>
                <a:spcPts val="4000"/>
              </a:spcBef>
              <a:buClr>
                <a:srgbClr val="80B606"/>
              </a:buClr>
              <a:buSzPct val="90000"/>
              <a:buChar char="S"/>
              <a:defRPr sz="4400">
                <a:solidFill>
                  <a:srgbClr val="595959"/>
                </a:solidFill>
                <a:latin typeface="Calisto MT"/>
                <a:ea typeface="Calisto MT"/>
                <a:cs typeface="Calisto MT"/>
                <a:sym typeface="Calisto MT"/>
              </a:defRPr>
            </a:lvl5pPr>
          </a:lstStyle>
          <a:p>
            <a:pPr/>
            <a:r>
              <a:t>Corpo livello uno</a:t>
            </a:r>
          </a:p>
          <a:p>
            <a:pPr lvl="1"/>
            <a:r>
              <a:t>Corpo livello due</a:t>
            </a:r>
          </a:p>
          <a:p>
            <a:pPr lvl="2"/>
            <a:r>
              <a:t>Corpo livello tre</a:t>
            </a:r>
          </a:p>
          <a:p>
            <a:pPr lvl="3"/>
            <a:r>
              <a:t>Corpo livello quattro</a:t>
            </a:r>
          </a:p>
          <a:p>
            <a:pPr lvl="4"/>
            <a:r>
              <a:t>Corpo livello cinque</a:t>
            </a:r>
          </a:p>
        </p:txBody>
      </p:sp>
      <p:sp>
        <p:nvSpPr>
          <p:cNvPr id="160" name="Numero diapositiva"/>
          <p:cNvSpPr txBox="1"/>
          <p:nvPr>
            <p:ph type="sldNum" sz="quarter" idx="2"/>
          </p:nvPr>
        </p:nvSpPr>
        <p:spPr>
          <a:xfrm>
            <a:off x="11658600" y="12808585"/>
            <a:ext cx="1066800" cy="538480"/>
          </a:xfrm>
          <a:prstGeom prst="rect">
            <a:avLst/>
          </a:prstGeom>
        </p:spPr>
        <p:txBody>
          <a:bodyPr wrap="square" lIns="91439" tIns="91439" rIns="91439" bIns="91439" anchor="ctr"/>
          <a:lstStyle>
            <a:lvl1pPr defTabSz="1828800">
              <a:defRPr sz="2200">
                <a:solidFill>
                  <a:srgbClr val="808080"/>
                </a:solidFill>
                <a:latin typeface="Calisto MT"/>
                <a:ea typeface="Calisto MT"/>
                <a:cs typeface="Calisto MT"/>
                <a:sym typeface="Calisto MT"/>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iapositiva titolo">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67" name="Titolo Testo"/>
          <p:cNvSpPr txBox="1"/>
          <p:nvPr>
            <p:ph type="title"/>
          </p:nvPr>
        </p:nvSpPr>
        <p:spPr>
          <a:xfrm>
            <a:off x="3962398" y="0"/>
            <a:ext cx="16456027" cy="6445250"/>
          </a:xfrm>
          <a:prstGeom prst="rect">
            <a:avLst/>
          </a:prstGeom>
        </p:spPr>
        <p:txBody>
          <a:bodyPr lIns="0" tIns="0" rIns="0" bIns="0" anchor="b">
            <a:noAutofit/>
          </a:bodyPr>
          <a:lstStyle>
            <a:lvl1pPr algn="ctr" defTabSz="1828800">
              <a:lnSpc>
                <a:spcPct val="100000"/>
              </a:lnSpc>
              <a:defRPr b="0" spc="0" sz="12000">
                <a:solidFill>
                  <a:srgbClr val="FFFFFF"/>
                </a:solidFill>
                <a:latin typeface="Calisto MT"/>
                <a:ea typeface="Calisto MT"/>
                <a:cs typeface="Calisto MT"/>
                <a:sym typeface="Calisto MT"/>
              </a:defRPr>
            </a:lvl1pPr>
          </a:lstStyle>
          <a:p>
            <a:pPr/>
            <a:r>
              <a:t>Titolo Testo</a:t>
            </a:r>
          </a:p>
        </p:txBody>
      </p:sp>
      <p:sp>
        <p:nvSpPr>
          <p:cNvPr id="168" name="Numero diapositiva"/>
          <p:cNvSpPr txBox="1"/>
          <p:nvPr>
            <p:ph type="sldNum" sz="quarter" idx="2"/>
          </p:nvPr>
        </p:nvSpPr>
        <p:spPr>
          <a:xfrm>
            <a:off x="11658600" y="12808585"/>
            <a:ext cx="1066800" cy="538480"/>
          </a:xfrm>
          <a:prstGeom prst="rect">
            <a:avLst/>
          </a:prstGeom>
        </p:spPr>
        <p:txBody>
          <a:bodyPr wrap="square" lIns="91439" tIns="91439" rIns="91439" bIns="91439" anchor="ctr"/>
          <a:lstStyle>
            <a:lvl1pPr defTabSz="1828800">
              <a:defRPr sz="2200">
                <a:solidFill>
                  <a:srgbClr val="808080"/>
                </a:solidFill>
                <a:latin typeface="Calisto MT"/>
                <a:ea typeface="Calisto MT"/>
                <a:cs typeface="Calisto MT"/>
                <a:sym typeface="Calisto MT"/>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olo e foto">
    <p:spTree>
      <p:nvGrpSpPr>
        <p:cNvPr id="1" name=""/>
        <p:cNvGrpSpPr/>
        <p:nvPr/>
      </p:nvGrpSpPr>
      <p:grpSpPr>
        <a:xfrm>
          <a:off x="0" y="0"/>
          <a:ext cx="0" cy="0"/>
          <a:chOff x="0" y="0"/>
          <a:chExt cx="0" cy="0"/>
        </a:xfrm>
      </p:grpSpPr>
      <p:sp>
        <p:nvSpPr>
          <p:cNvPr id="21" name="666699290_02_crop_3159x1892.jpg"/>
          <p:cNvSpPr/>
          <p:nvPr>
            <p:ph type="pic" idx="21"/>
          </p:nvPr>
        </p:nvSpPr>
        <p:spPr>
          <a:xfrm>
            <a:off x="-1155700" y="-1295400"/>
            <a:ext cx="26746200" cy="16018933"/>
          </a:xfrm>
          <a:prstGeom prst="rect">
            <a:avLst/>
          </a:prstGeom>
        </p:spPr>
        <p:txBody>
          <a:bodyPr lIns="91439" tIns="45719" rIns="91439" bIns="45719">
            <a:noAutofit/>
          </a:bodyPr>
          <a:lstStyle/>
          <a:p>
            <a:pPr/>
          </a:p>
        </p:txBody>
      </p:sp>
      <p:sp>
        <p:nvSpPr>
          <p:cNvPr id="22" name="Titolo presentazione"/>
          <p:cNvSpPr txBox="1"/>
          <p:nvPr>
            <p:ph type="title" hasCustomPrompt="1"/>
          </p:nvPr>
        </p:nvSpPr>
        <p:spPr>
          <a:xfrm>
            <a:off x="1206500" y="7124700"/>
            <a:ext cx="21971000" cy="4648200"/>
          </a:xfrm>
          <a:prstGeom prst="rect">
            <a:avLst/>
          </a:prstGeom>
        </p:spPr>
        <p:txBody>
          <a:bodyPr anchor="b"/>
          <a:lstStyle>
            <a:lvl1pPr>
              <a:defRPr spc="-232" sz="11600"/>
            </a:lvl1pPr>
          </a:lstStyle>
          <a:p>
            <a:pPr/>
            <a:r>
              <a:t>Titolo presentazione</a:t>
            </a:r>
          </a:p>
        </p:txBody>
      </p:sp>
      <p:sp>
        <p:nvSpPr>
          <p:cNvPr id="23" name="Autore e data"/>
          <p:cNvSpPr txBox="1"/>
          <p:nvPr>
            <p:ph type="body" sz="quarter" idx="22" hasCustomPrompt="1"/>
          </p:nvPr>
        </p:nvSpPr>
        <p:spPr>
          <a:xfrm>
            <a:off x="1207690" y="1106137"/>
            <a:ext cx="21968621" cy="636979"/>
          </a:xfrm>
          <a:prstGeom prst="rect">
            <a:avLst/>
          </a:prstGeom>
        </p:spPr>
        <p:txBody>
          <a:bodyPr lIns="45719" tIns="45719" rIns="45719" bIns="45719"/>
          <a:lstStyle>
            <a:lvl1pPr marL="0" indent="0" defTabSz="825500">
              <a:lnSpc>
                <a:spcPct val="100000"/>
              </a:lnSpc>
              <a:spcBef>
                <a:spcPts val="0"/>
              </a:spcBef>
              <a:buSzTx/>
              <a:buNone/>
              <a:defRPr b="1" sz="3600"/>
            </a:lvl1pPr>
          </a:lstStyle>
          <a:p>
            <a:pPr/>
            <a:r>
              <a:t>Autore e data</a:t>
            </a:r>
          </a:p>
        </p:txBody>
      </p:sp>
      <p:sp>
        <p:nvSpPr>
          <p:cNvPr id="24" name="Corpo livello uno…"/>
          <p:cNvSpPr txBox="1"/>
          <p:nvPr>
            <p:ph type="body" sz="quarter" idx="1" hasCustomPrompt="1"/>
          </p:nvPr>
        </p:nvSpPr>
        <p:spPr>
          <a:xfrm>
            <a:off x="1206500" y="11609910"/>
            <a:ext cx="21971000" cy="1116952"/>
          </a:xfrm>
          <a:prstGeom prst="rect">
            <a:avLst/>
          </a:prstGeom>
        </p:spPr>
        <p:txBody>
          <a:bodyPr/>
          <a:lstStyle>
            <a:lvl1pPr marL="0" indent="0" defTabSz="825500">
              <a:lnSpc>
                <a:spcPct val="100000"/>
              </a:lnSpc>
              <a:spcBef>
                <a:spcPts val="0"/>
              </a:spcBef>
              <a:buSzTx/>
              <a:buNone/>
              <a:defRPr b="1" sz="5500"/>
            </a:lvl1pPr>
            <a:lvl2pPr marL="0" indent="457200" defTabSz="825500">
              <a:lnSpc>
                <a:spcPct val="100000"/>
              </a:lnSpc>
              <a:spcBef>
                <a:spcPts val="0"/>
              </a:spcBef>
              <a:buSzTx/>
              <a:buNone/>
              <a:defRPr b="1" sz="5500"/>
            </a:lvl2pPr>
            <a:lvl3pPr marL="0" indent="914400" defTabSz="825500">
              <a:lnSpc>
                <a:spcPct val="100000"/>
              </a:lnSpc>
              <a:spcBef>
                <a:spcPts val="0"/>
              </a:spcBef>
              <a:buSzTx/>
              <a:buNone/>
              <a:defRPr b="1" sz="5500"/>
            </a:lvl3pPr>
            <a:lvl4pPr marL="0" indent="1371600" defTabSz="825500">
              <a:lnSpc>
                <a:spcPct val="100000"/>
              </a:lnSpc>
              <a:spcBef>
                <a:spcPts val="0"/>
              </a:spcBef>
              <a:buSzTx/>
              <a:buNone/>
              <a:defRPr b="1" sz="5500"/>
            </a:lvl4pPr>
            <a:lvl5pPr marL="0" indent="1828800" defTabSz="825500">
              <a:lnSpc>
                <a:spcPct val="100000"/>
              </a:lnSpc>
              <a:spcBef>
                <a:spcPts val="0"/>
              </a:spcBef>
              <a:buSzTx/>
              <a:buNone/>
              <a:defRPr b="1" sz="5500"/>
            </a:lvl5pPr>
          </a:lstStyle>
          <a:p>
            <a:pPr/>
            <a:r>
              <a:t>Sottotitolo presentazione</a:t>
            </a:r>
          </a:p>
          <a:p>
            <a:pPr lvl="1"/>
            <a:r>
              <a:t/>
            </a:r>
          </a:p>
          <a:p>
            <a:pPr lvl="2"/>
            <a:r>
              <a:t/>
            </a:r>
          </a:p>
          <a:p>
            <a:pPr lvl="3"/>
            <a:r>
              <a:t/>
            </a:r>
          </a:p>
          <a:p>
            <a:pPr lvl="4"/>
            <a:r>
              <a:t/>
            </a:r>
          </a:p>
        </p:txBody>
      </p:sp>
      <p:sp>
        <p:nvSpPr>
          <p:cNvPr id="25" name="Numero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olo e foto 2">
    <p:spTree>
      <p:nvGrpSpPr>
        <p:cNvPr id="1" name=""/>
        <p:cNvGrpSpPr/>
        <p:nvPr/>
      </p:nvGrpSpPr>
      <p:grpSpPr>
        <a:xfrm>
          <a:off x="0" y="0"/>
          <a:ext cx="0" cy="0"/>
          <a:chOff x="0" y="0"/>
          <a:chExt cx="0" cy="0"/>
        </a:xfrm>
      </p:grpSpPr>
      <p:sp>
        <p:nvSpPr>
          <p:cNvPr id="32" name="910457886_1434x1669.jpg"/>
          <p:cNvSpPr/>
          <p:nvPr>
            <p:ph type="pic" idx="21"/>
          </p:nvPr>
        </p:nvSpPr>
        <p:spPr>
          <a:xfrm>
            <a:off x="10972800" y="-203200"/>
            <a:ext cx="12144837" cy="14135100"/>
          </a:xfrm>
          <a:prstGeom prst="rect">
            <a:avLst/>
          </a:prstGeom>
        </p:spPr>
        <p:txBody>
          <a:bodyPr lIns="91439" tIns="45719" rIns="91439" bIns="45719">
            <a:noAutofit/>
          </a:bodyPr>
          <a:lstStyle/>
          <a:p>
            <a:pPr/>
          </a:p>
        </p:txBody>
      </p:sp>
      <p:sp>
        <p:nvSpPr>
          <p:cNvPr id="33" name="Titolo"/>
          <p:cNvSpPr txBox="1"/>
          <p:nvPr>
            <p:ph type="title" hasCustomPrompt="1"/>
          </p:nvPr>
        </p:nvSpPr>
        <p:spPr>
          <a:xfrm>
            <a:off x="1206500" y="1270000"/>
            <a:ext cx="9779000" cy="5882273"/>
          </a:xfrm>
          <a:prstGeom prst="rect">
            <a:avLst/>
          </a:prstGeom>
        </p:spPr>
        <p:txBody>
          <a:bodyPr anchor="b"/>
          <a:lstStyle/>
          <a:p>
            <a:pPr/>
            <a:r>
              <a:t>Titolo</a:t>
            </a:r>
          </a:p>
        </p:txBody>
      </p:sp>
      <p:sp>
        <p:nvSpPr>
          <p:cNvPr id="34" name="Corpo livello uno…"/>
          <p:cNvSpPr txBox="1"/>
          <p:nvPr>
            <p:ph type="body" sz="quarter" idx="1" hasCustomPrompt="1"/>
          </p:nvPr>
        </p:nvSpPr>
        <p:spPr>
          <a:xfrm>
            <a:off x="1206500" y="7060576"/>
            <a:ext cx="9779000" cy="5385424"/>
          </a:xfrm>
          <a:prstGeom prst="rect">
            <a:avLst/>
          </a:prstGeom>
        </p:spPr>
        <p:txBody>
          <a:bodyPr/>
          <a:lstStyle>
            <a:lvl1pPr marL="0" indent="0" defTabSz="825500">
              <a:lnSpc>
                <a:spcPct val="100000"/>
              </a:lnSpc>
              <a:spcBef>
                <a:spcPts val="0"/>
              </a:spcBef>
              <a:buSzTx/>
              <a:buNone/>
              <a:defRPr b="1" sz="5500"/>
            </a:lvl1pPr>
            <a:lvl2pPr marL="0" indent="457200" defTabSz="825500">
              <a:lnSpc>
                <a:spcPct val="100000"/>
              </a:lnSpc>
              <a:spcBef>
                <a:spcPts val="0"/>
              </a:spcBef>
              <a:buSzTx/>
              <a:buNone/>
              <a:defRPr b="1" sz="5500"/>
            </a:lvl2pPr>
            <a:lvl3pPr marL="0" indent="914400" defTabSz="825500">
              <a:lnSpc>
                <a:spcPct val="100000"/>
              </a:lnSpc>
              <a:spcBef>
                <a:spcPts val="0"/>
              </a:spcBef>
              <a:buSzTx/>
              <a:buNone/>
              <a:defRPr b="1" sz="5500"/>
            </a:lvl3pPr>
            <a:lvl4pPr marL="0" indent="1371600" defTabSz="825500">
              <a:lnSpc>
                <a:spcPct val="100000"/>
              </a:lnSpc>
              <a:spcBef>
                <a:spcPts val="0"/>
              </a:spcBef>
              <a:buSzTx/>
              <a:buNone/>
              <a:defRPr b="1" sz="5500"/>
            </a:lvl4pPr>
            <a:lvl5pPr marL="0" indent="1828800" defTabSz="825500">
              <a:lnSpc>
                <a:spcPct val="100000"/>
              </a:lnSpc>
              <a:spcBef>
                <a:spcPts val="0"/>
              </a:spcBef>
              <a:buSzTx/>
              <a:buNone/>
              <a:defRPr b="1" sz="5500"/>
            </a:lvl5pPr>
          </a:lstStyle>
          <a:p>
            <a:pPr/>
            <a:r>
              <a:t>Sottotitolo diapositiva</a:t>
            </a:r>
          </a:p>
          <a:p>
            <a:pPr lvl="1"/>
            <a:r>
              <a:t/>
            </a:r>
          </a:p>
          <a:p>
            <a:pPr lvl="2"/>
            <a:r>
              <a:t/>
            </a:r>
          </a:p>
          <a:p>
            <a:pPr lvl="3"/>
            <a:r>
              <a:t/>
            </a:r>
          </a:p>
          <a:p>
            <a:pPr lvl="4"/>
            <a:r>
              <a:t/>
            </a:r>
          </a:p>
        </p:txBody>
      </p:sp>
      <p:sp>
        <p:nvSpPr>
          <p:cNvPr id="35" name="Numero diapositiva"/>
          <p:cNvSpPr txBox="1"/>
          <p:nvPr>
            <p:ph type="sldNum" sz="quarter" idx="2"/>
          </p:nvPr>
        </p:nvSpPr>
        <p:spPr>
          <a:xfrm>
            <a:off x="12001499" y="13085233"/>
            <a:ext cx="368505" cy="37460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olo e punti elenco">
    <p:spTree>
      <p:nvGrpSpPr>
        <p:cNvPr id="1" name=""/>
        <p:cNvGrpSpPr/>
        <p:nvPr/>
      </p:nvGrpSpPr>
      <p:grpSpPr>
        <a:xfrm>
          <a:off x="0" y="0"/>
          <a:ext cx="0" cy="0"/>
          <a:chOff x="0" y="0"/>
          <a:chExt cx="0" cy="0"/>
        </a:xfrm>
      </p:grpSpPr>
      <p:sp>
        <p:nvSpPr>
          <p:cNvPr id="42" name="Titolo"/>
          <p:cNvSpPr txBox="1"/>
          <p:nvPr>
            <p:ph type="title" hasCustomPrompt="1"/>
          </p:nvPr>
        </p:nvSpPr>
        <p:spPr>
          <a:prstGeom prst="rect">
            <a:avLst/>
          </a:prstGeom>
        </p:spPr>
        <p:txBody>
          <a:bodyPr/>
          <a:lstStyle/>
          <a:p>
            <a:pPr/>
            <a:r>
              <a:t>Titolo</a:t>
            </a:r>
          </a:p>
        </p:txBody>
      </p:sp>
      <p:sp>
        <p:nvSpPr>
          <p:cNvPr id="43" name="Sottotitolo diapositiva"/>
          <p:cNvSpPr txBox="1"/>
          <p:nvPr>
            <p:ph type="body" sz="quarter" idx="21" hasCustomPrompt="1"/>
          </p:nvPr>
        </p:nvSpPr>
        <p:spPr>
          <a:xfrm>
            <a:off x="1206500" y="2372962"/>
            <a:ext cx="21971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Sottotitolo diapositiva</a:t>
            </a:r>
          </a:p>
        </p:txBody>
      </p:sp>
      <p:sp>
        <p:nvSpPr>
          <p:cNvPr id="44" name="Corpo livello uno…"/>
          <p:cNvSpPr txBox="1"/>
          <p:nvPr>
            <p:ph type="body" idx="1" hasCustomPrompt="1"/>
          </p:nvPr>
        </p:nvSpPr>
        <p:spPr>
          <a:prstGeom prst="rect">
            <a:avLst/>
          </a:prstGeom>
        </p:spPr>
        <p:txBody>
          <a:bodyPr/>
          <a:lstStyle/>
          <a:p>
            <a:pPr/>
            <a:r>
              <a:t>Testo elenco puntato diapositiva</a:t>
            </a:r>
          </a:p>
          <a:p>
            <a:pPr lvl="1"/>
            <a:r>
              <a:t/>
            </a:r>
          </a:p>
          <a:p>
            <a:pPr lvl="2"/>
            <a:r>
              <a:t/>
            </a:r>
          </a:p>
          <a:p>
            <a:pPr lvl="3"/>
            <a:r>
              <a:t/>
            </a:r>
          </a:p>
          <a:p>
            <a:pPr lvl="4"/>
            <a:r>
              <a:t/>
            </a:r>
          </a:p>
        </p:txBody>
      </p:sp>
      <p:sp>
        <p:nvSpPr>
          <p:cNvPr id="45" name="Numero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unti elenco">
    <p:spTree>
      <p:nvGrpSpPr>
        <p:cNvPr id="1" name=""/>
        <p:cNvGrpSpPr/>
        <p:nvPr/>
      </p:nvGrpSpPr>
      <p:grpSpPr>
        <a:xfrm>
          <a:off x="0" y="0"/>
          <a:ext cx="0" cy="0"/>
          <a:chOff x="0" y="0"/>
          <a:chExt cx="0" cy="0"/>
        </a:xfrm>
      </p:grpSpPr>
      <p:sp>
        <p:nvSpPr>
          <p:cNvPr id="52" name="Corpo livello uno…"/>
          <p:cNvSpPr txBox="1"/>
          <p:nvPr>
            <p:ph type="body" idx="1" hasCustomPrompt="1"/>
          </p:nvPr>
        </p:nvSpPr>
        <p:spPr>
          <a:prstGeom prst="rect">
            <a:avLst/>
          </a:prstGeom>
        </p:spPr>
        <p:txBody>
          <a:bodyPr numCol="2" spcCol="1098550"/>
          <a:lstStyle/>
          <a:p>
            <a:pPr/>
            <a:r>
              <a:t>Testo elenco puntato diapositiva</a:t>
            </a:r>
          </a:p>
          <a:p>
            <a:pPr lvl="1"/>
            <a:r>
              <a:t/>
            </a:r>
          </a:p>
          <a:p>
            <a:pPr lvl="2"/>
            <a:r>
              <a:t/>
            </a:r>
          </a:p>
          <a:p>
            <a:pPr lvl="3"/>
            <a:r>
              <a:t/>
            </a:r>
          </a:p>
          <a:p>
            <a:pPr lvl="4"/>
            <a:r>
              <a:t/>
            </a:r>
          </a:p>
        </p:txBody>
      </p:sp>
      <p:sp>
        <p:nvSpPr>
          <p:cNvPr id="53" name="Numero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olo, punti elenco e foto">
    <p:spTree>
      <p:nvGrpSpPr>
        <p:cNvPr id="1" name=""/>
        <p:cNvGrpSpPr/>
        <p:nvPr/>
      </p:nvGrpSpPr>
      <p:grpSpPr>
        <a:xfrm>
          <a:off x="0" y="0"/>
          <a:ext cx="0" cy="0"/>
          <a:chOff x="0" y="0"/>
          <a:chExt cx="0" cy="0"/>
        </a:xfrm>
      </p:grpSpPr>
      <p:sp>
        <p:nvSpPr>
          <p:cNvPr id="60" name="Sottotitolo diapositiva"/>
          <p:cNvSpPr txBox="1"/>
          <p:nvPr>
            <p:ph type="body" sz="quarter" idx="21" hasCustomPrompt="1"/>
          </p:nvPr>
        </p:nvSpPr>
        <p:spPr>
          <a:xfrm>
            <a:off x="1206500" y="2372962"/>
            <a:ext cx="9779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Sottotitolo diapositiva</a:t>
            </a:r>
          </a:p>
        </p:txBody>
      </p:sp>
      <p:sp>
        <p:nvSpPr>
          <p:cNvPr id="61" name="Corpo livello uno…"/>
          <p:cNvSpPr txBox="1"/>
          <p:nvPr>
            <p:ph type="body" sz="half" idx="1" hasCustomPrompt="1"/>
          </p:nvPr>
        </p:nvSpPr>
        <p:spPr>
          <a:xfrm>
            <a:off x="1206500" y="4248504"/>
            <a:ext cx="9779000" cy="8256630"/>
          </a:xfrm>
          <a:prstGeom prst="rect">
            <a:avLst/>
          </a:prstGeom>
        </p:spPr>
        <p:txBody>
          <a:bodyPr/>
          <a:lstStyle/>
          <a:p>
            <a:pPr/>
            <a:r>
              <a:t>Testo elenco puntato diapositiva</a:t>
            </a:r>
          </a:p>
          <a:p>
            <a:pPr lvl="1"/>
            <a:r>
              <a:t/>
            </a:r>
          </a:p>
          <a:p>
            <a:pPr lvl="2"/>
            <a:r>
              <a:t/>
            </a:r>
          </a:p>
          <a:p>
            <a:pPr lvl="3"/>
            <a:r>
              <a:t/>
            </a:r>
          </a:p>
          <a:p>
            <a:pPr lvl="4"/>
            <a:r>
              <a:t/>
            </a:r>
          </a:p>
        </p:txBody>
      </p:sp>
      <p:sp>
        <p:nvSpPr>
          <p:cNvPr id="62" name="660384004_1290x1720.jpg"/>
          <p:cNvSpPr/>
          <p:nvPr>
            <p:ph type="pic" idx="22"/>
          </p:nvPr>
        </p:nvSpPr>
        <p:spPr>
          <a:xfrm>
            <a:off x="12192000" y="-407266"/>
            <a:ext cx="10916874" cy="14555832"/>
          </a:xfrm>
          <a:prstGeom prst="rect">
            <a:avLst/>
          </a:prstGeom>
        </p:spPr>
        <p:txBody>
          <a:bodyPr lIns="91439" tIns="45719" rIns="91439" bIns="45719">
            <a:noAutofit/>
          </a:bodyPr>
          <a:lstStyle/>
          <a:p>
            <a:pPr/>
          </a:p>
        </p:txBody>
      </p:sp>
      <p:sp>
        <p:nvSpPr>
          <p:cNvPr id="63" name="Titolo"/>
          <p:cNvSpPr txBox="1"/>
          <p:nvPr>
            <p:ph type="title" hasCustomPrompt="1"/>
          </p:nvPr>
        </p:nvSpPr>
        <p:spPr>
          <a:xfrm>
            <a:off x="1206500" y="1079500"/>
            <a:ext cx="9779000" cy="1435100"/>
          </a:xfrm>
          <a:prstGeom prst="rect">
            <a:avLst/>
          </a:prstGeom>
        </p:spPr>
        <p:txBody>
          <a:bodyPr/>
          <a:lstStyle/>
          <a:p>
            <a:pPr/>
            <a:r>
              <a:t>Titolo</a:t>
            </a:r>
          </a:p>
        </p:txBody>
      </p:sp>
      <p:sp>
        <p:nvSpPr>
          <p:cNvPr id="64" name="Numero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ezione">
    <p:spTree>
      <p:nvGrpSpPr>
        <p:cNvPr id="1" name=""/>
        <p:cNvGrpSpPr/>
        <p:nvPr/>
      </p:nvGrpSpPr>
      <p:grpSpPr>
        <a:xfrm>
          <a:off x="0" y="0"/>
          <a:ext cx="0" cy="0"/>
          <a:chOff x="0" y="0"/>
          <a:chExt cx="0" cy="0"/>
        </a:xfrm>
      </p:grpSpPr>
      <p:sp>
        <p:nvSpPr>
          <p:cNvPr id="71" name="Titolo sezione"/>
          <p:cNvSpPr txBox="1"/>
          <p:nvPr>
            <p:ph type="title" hasCustomPrompt="1"/>
          </p:nvPr>
        </p:nvSpPr>
        <p:spPr>
          <a:xfrm>
            <a:off x="1206496" y="4533900"/>
            <a:ext cx="21971004" cy="4648200"/>
          </a:xfrm>
          <a:prstGeom prst="rect">
            <a:avLst/>
          </a:prstGeom>
        </p:spPr>
        <p:txBody>
          <a:bodyPr anchor="ctr"/>
          <a:lstStyle>
            <a:lvl1pPr>
              <a:defRPr b="0" spc="-232" sz="11600">
                <a:latin typeface="Helvetica Neue Medium"/>
                <a:ea typeface="Helvetica Neue Medium"/>
                <a:cs typeface="Helvetica Neue Medium"/>
                <a:sym typeface="Helvetica Neue Medium"/>
              </a:defRPr>
            </a:lvl1pPr>
          </a:lstStyle>
          <a:p>
            <a:pPr/>
            <a:r>
              <a:t>Titolo sezione</a:t>
            </a:r>
          </a:p>
        </p:txBody>
      </p:sp>
      <p:sp>
        <p:nvSpPr>
          <p:cNvPr id="72" name="Numero diapositiva"/>
          <p:cNvSpPr txBox="1"/>
          <p:nvPr>
            <p:ph type="sldNum" sz="quarter" idx="2"/>
          </p:nvPr>
        </p:nvSpPr>
        <p:spPr>
          <a:xfrm>
            <a:off x="12001499" y="13085233"/>
            <a:ext cx="368505" cy="37460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olo titolo">
    <p:spTree>
      <p:nvGrpSpPr>
        <p:cNvPr id="1" name=""/>
        <p:cNvGrpSpPr/>
        <p:nvPr/>
      </p:nvGrpSpPr>
      <p:grpSpPr>
        <a:xfrm>
          <a:off x="0" y="0"/>
          <a:ext cx="0" cy="0"/>
          <a:chOff x="0" y="0"/>
          <a:chExt cx="0" cy="0"/>
        </a:xfrm>
      </p:grpSpPr>
      <p:sp>
        <p:nvSpPr>
          <p:cNvPr id="79" name="Titolo"/>
          <p:cNvSpPr txBox="1"/>
          <p:nvPr>
            <p:ph type="title" hasCustomPrompt="1"/>
          </p:nvPr>
        </p:nvSpPr>
        <p:spPr>
          <a:xfrm>
            <a:off x="1206500" y="1079500"/>
            <a:ext cx="21971000" cy="1434949"/>
          </a:xfrm>
          <a:prstGeom prst="rect">
            <a:avLst/>
          </a:prstGeom>
        </p:spPr>
        <p:txBody>
          <a:bodyPr/>
          <a:lstStyle/>
          <a:p>
            <a:pPr/>
            <a:r>
              <a:t>Titolo</a:t>
            </a:r>
          </a:p>
        </p:txBody>
      </p:sp>
      <p:sp>
        <p:nvSpPr>
          <p:cNvPr id="80" name="Sottotitolo diapositiva"/>
          <p:cNvSpPr txBox="1"/>
          <p:nvPr>
            <p:ph type="body" sz="quarter" idx="21" hasCustomPrompt="1"/>
          </p:nvPr>
        </p:nvSpPr>
        <p:spPr>
          <a:xfrm>
            <a:off x="1206500" y="2372962"/>
            <a:ext cx="21971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Sottotitolo diapositiva</a:t>
            </a:r>
          </a:p>
        </p:txBody>
      </p:sp>
      <p:sp>
        <p:nvSpPr>
          <p:cNvPr id="81" name="Numero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rogramma">
    <p:spTree>
      <p:nvGrpSpPr>
        <p:cNvPr id="1" name=""/>
        <p:cNvGrpSpPr/>
        <p:nvPr/>
      </p:nvGrpSpPr>
      <p:grpSpPr>
        <a:xfrm>
          <a:off x="0" y="0"/>
          <a:ext cx="0" cy="0"/>
          <a:chOff x="0" y="0"/>
          <a:chExt cx="0" cy="0"/>
        </a:xfrm>
      </p:grpSpPr>
      <p:sp>
        <p:nvSpPr>
          <p:cNvPr id="88" name="Titolo programma"/>
          <p:cNvSpPr txBox="1"/>
          <p:nvPr>
            <p:ph type="title" hasCustomPrompt="1"/>
          </p:nvPr>
        </p:nvSpPr>
        <p:spPr>
          <a:xfrm>
            <a:off x="1206500" y="1079500"/>
            <a:ext cx="21971000" cy="1435100"/>
          </a:xfrm>
          <a:prstGeom prst="rect">
            <a:avLst/>
          </a:prstGeom>
        </p:spPr>
        <p:txBody>
          <a:bodyPr/>
          <a:lstStyle/>
          <a:p>
            <a:pPr/>
            <a:r>
              <a:t>Titolo programma</a:t>
            </a:r>
          </a:p>
        </p:txBody>
      </p:sp>
      <p:sp>
        <p:nvSpPr>
          <p:cNvPr id="89" name="Sottotitolo programma"/>
          <p:cNvSpPr txBox="1"/>
          <p:nvPr>
            <p:ph type="body" sz="quarter" idx="21" hasCustomPrompt="1"/>
          </p:nvPr>
        </p:nvSpPr>
        <p:spPr>
          <a:xfrm>
            <a:off x="1206500" y="2372962"/>
            <a:ext cx="21971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Sottotitolo programma</a:t>
            </a:r>
          </a:p>
        </p:txBody>
      </p:sp>
      <p:sp>
        <p:nvSpPr>
          <p:cNvPr id="90" name="Corpo livello uno…"/>
          <p:cNvSpPr txBox="1"/>
          <p:nvPr>
            <p:ph type="body" idx="1" hasCustomPrompt="1"/>
          </p:nvPr>
        </p:nvSpPr>
        <p:spPr>
          <a:prstGeom prst="rect">
            <a:avLst/>
          </a:prstGeom>
        </p:spPr>
        <p:txBody>
          <a:bodyPr/>
          <a:lstStyle>
            <a:lvl1pPr marL="0" indent="0" defTabSz="825500">
              <a:lnSpc>
                <a:spcPct val="100000"/>
              </a:lnSpc>
              <a:spcBef>
                <a:spcPts val="1800"/>
              </a:spcBef>
              <a:buSzTx/>
              <a:buNone/>
              <a:defRPr spc="-55" sz="5500"/>
            </a:lvl1pPr>
            <a:lvl2pPr marL="0" indent="457200" defTabSz="825500">
              <a:lnSpc>
                <a:spcPct val="100000"/>
              </a:lnSpc>
              <a:spcBef>
                <a:spcPts val="1800"/>
              </a:spcBef>
              <a:buSzTx/>
              <a:buNone/>
              <a:defRPr spc="-55" sz="5500"/>
            </a:lvl2pPr>
            <a:lvl3pPr marL="0" indent="914400" defTabSz="825500">
              <a:lnSpc>
                <a:spcPct val="100000"/>
              </a:lnSpc>
              <a:spcBef>
                <a:spcPts val="1800"/>
              </a:spcBef>
              <a:buSzTx/>
              <a:buNone/>
              <a:defRPr spc="-55" sz="5500"/>
            </a:lvl3pPr>
            <a:lvl4pPr marL="0" indent="1371600" defTabSz="825500">
              <a:lnSpc>
                <a:spcPct val="100000"/>
              </a:lnSpc>
              <a:spcBef>
                <a:spcPts val="1800"/>
              </a:spcBef>
              <a:buSzTx/>
              <a:buNone/>
              <a:defRPr spc="-55" sz="5500"/>
            </a:lvl4pPr>
            <a:lvl5pPr marL="0" indent="1828800" defTabSz="825500">
              <a:lnSpc>
                <a:spcPct val="100000"/>
              </a:lnSpc>
              <a:spcBef>
                <a:spcPts val="1800"/>
              </a:spcBef>
              <a:buSzTx/>
              <a:buNone/>
              <a:defRPr spc="-55" sz="5500"/>
            </a:lvl5pPr>
          </a:lstStyle>
          <a:p>
            <a:pPr/>
            <a:r>
              <a:t>Argomenti del programma</a:t>
            </a:r>
          </a:p>
          <a:p>
            <a:pPr lvl="1"/>
            <a:r>
              <a:t/>
            </a:r>
          </a:p>
          <a:p>
            <a:pPr lvl="2"/>
            <a:r>
              <a:t/>
            </a:r>
          </a:p>
          <a:p>
            <a:pPr lvl="3"/>
            <a:r>
              <a:t/>
            </a:r>
          </a:p>
          <a:p>
            <a:pPr lvl="4"/>
            <a:r>
              <a:t/>
            </a:r>
          </a:p>
        </p:txBody>
      </p:sp>
      <p:sp>
        <p:nvSpPr>
          <p:cNvPr id="91" name="Numero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 Id="rId15" Type="http://schemas.openxmlformats.org/officeDocument/2006/relationships/slideLayout" Target="../slideLayouts/slideLayout14.xml"/><Relationship Id="rId16" Type="http://schemas.openxmlformats.org/officeDocument/2006/relationships/slideLayout" Target="../slideLayouts/slideLayout15.xml"/><Relationship Id="rId17" Type="http://schemas.openxmlformats.org/officeDocument/2006/relationships/slideLayout" Target="../slideLayouts/slideLayout16.xml"/><Relationship Id="rId18" Type="http://schemas.openxmlformats.org/officeDocument/2006/relationships/slideLayout" Target="../slideLayouts/slideLayout17.xml"/><Relationship Id="rId19"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Titolo"/>
          <p:cNvSpPr txBox="1"/>
          <p:nvPr>
            <p:ph type="title" hasCustomPrompt="1"/>
          </p:nvPr>
        </p:nvSpPr>
        <p:spPr>
          <a:xfrm>
            <a:off x="1206500" y="1079500"/>
            <a:ext cx="21971000" cy="143316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a:r>
              <a:t>Titolo</a:t>
            </a:r>
          </a:p>
        </p:txBody>
      </p:sp>
      <p:sp>
        <p:nvSpPr>
          <p:cNvPr id="3" name="Corpo livello uno…"/>
          <p:cNvSpPr txBox="1"/>
          <p:nvPr>
            <p:ph type="body" idx="1" hasCustomPrompt="1"/>
          </p:nvPr>
        </p:nvSpPr>
        <p:spPr>
          <a:xfrm>
            <a:off x="1206500" y="4248504"/>
            <a:ext cx="21971000" cy="8256012"/>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a:r>
              <a:t>Testo elenco puntato diapositiva</a:t>
            </a:r>
          </a:p>
          <a:p>
            <a:pPr lvl="1"/>
            <a:r>
              <a:t/>
            </a:r>
          </a:p>
          <a:p>
            <a:pPr lvl="2"/>
            <a:r>
              <a:t/>
            </a:r>
          </a:p>
          <a:p>
            <a:pPr lvl="3"/>
            <a:r>
              <a:t/>
            </a:r>
          </a:p>
          <a:p>
            <a:pPr lvl="4"/>
            <a:r>
              <a:t/>
            </a:r>
          </a:p>
        </p:txBody>
      </p:sp>
      <p:sp>
        <p:nvSpPr>
          <p:cNvPr id="4" name="Numero diapositiva"/>
          <p:cNvSpPr txBox="1"/>
          <p:nvPr>
            <p:ph type="sldNum" sz="quarter" idx="2"/>
          </p:nvPr>
        </p:nvSpPr>
        <p:spPr>
          <a:xfrm>
            <a:off x="12001499" y="13080999"/>
            <a:ext cx="368505" cy="374600"/>
          </a:xfrm>
          <a:prstGeom prst="rect">
            <a:avLst/>
          </a:prstGeom>
          <a:ln w="12700">
            <a:miter lim="400000"/>
          </a:ln>
        </p:spPr>
        <p:txBody>
          <a:bodyPr wrap="none" lIns="50800" tIns="50800" rIns="50800" bIns="50800" anchor="b">
            <a:spAutoFit/>
          </a:bodyPr>
          <a:lstStyle>
            <a:lvl1pPr defTabSz="584200">
              <a:defRPr sz="1800">
                <a:solidFill>
                  <a:srgbClr val="000000"/>
                </a:solidFil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Lst>
  <p:transition xmlns:p14="http://schemas.microsoft.com/office/powerpoint/2010/main" spd="med" advClick="1"/>
  <p:txStyles>
    <p:titleStyle>
      <a:lvl1pPr marL="0" marR="0" indent="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1pPr>
      <a:lvl2pPr marL="0" marR="0" indent="4572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2pPr>
      <a:lvl3pPr marL="0" marR="0" indent="9144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3pPr>
      <a:lvl4pPr marL="0" marR="0" indent="13716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4pPr>
      <a:lvl5pPr marL="0" marR="0" indent="18288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5pPr>
      <a:lvl6pPr marL="0" marR="0" indent="22860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6pPr>
      <a:lvl7pPr marL="0" marR="0" indent="27432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7pPr>
      <a:lvl8pPr marL="0" marR="0" indent="32004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8pPr>
      <a:lvl9pPr marL="0" marR="0" indent="36576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9pPr>
    </p:titleStyle>
    <p:bodyStyle>
      <a:lvl1pPr marL="6096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1pPr>
      <a:lvl2pPr marL="12192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2pPr>
      <a:lvl3pPr marL="18288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3pPr>
      <a:lvl4pPr marL="24384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4pPr>
      <a:lvl5pPr marL="30480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5pPr>
      <a:lvl6pPr marL="36576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6pPr>
      <a:lvl7pPr marL="42672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7pPr>
      <a:lvl8pPr marL="48768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8pPr>
      <a:lvl9pPr marL="54864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9pPr>
    </p:bodyStyle>
    <p:otherStyle>
      <a:lvl1pPr marL="0" marR="0" indent="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1pPr>
      <a:lvl2pPr marL="0" marR="0" indent="4572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2pPr>
      <a:lvl3pPr marL="0" marR="0" indent="9144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3pPr>
      <a:lvl4pPr marL="0" marR="0" indent="13716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4pPr>
      <a:lvl5pPr marL="0" marR="0" indent="18288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5pPr>
      <a:lvl6pPr marL="0" marR="0" indent="22860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6pPr>
      <a:lvl7pPr marL="0" marR="0" indent="27432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7pPr>
      <a:lvl8pPr marL="0" marR="0" indent="32004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8pPr>
      <a:lvl9pPr marL="0" marR="0" indent="36576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8.xml"/></Relationships>

</file>

<file path=ppt/slides/_rels/slide10.xml.rels><?xml version="1.0" encoding="UTF-8"?>
<Relationships xmlns="http://schemas.openxmlformats.org/package/2006/relationships"><Relationship Id="rId1" Type="http://schemas.openxmlformats.org/officeDocument/2006/relationships/slideLayout" Target="../slideLayouts/slideLayout17.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17.xml"/></Relationships>

</file>

<file path=ppt/slides/_rels/slide12.xml.rels><?xml version="1.0" encoding="UTF-8"?>
<Relationships xmlns="http://schemas.openxmlformats.org/package/2006/relationships"><Relationship Id="rId1" Type="http://schemas.openxmlformats.org/officeDocument/2006/relationships/slideLayout" Target="../slideLayouts/slideLayout17.xml"/></Relationships>

</file>

<file path=ppt/slides/_rels/slide13.xml.rels><?xml version="1.0" encoding="UTF-8"?>
<Relationships xmlns="http://schemas.openxmlformats.org/package/2006/relationships"><Relationship Id="rId1" Type="http://schemas.openxmlformats.org/officeDocument/2006/relationships/slideLayout" Target="../slideLayouts/slideLayout17.xml"/></Relationships>

</file>

<file path=ppt/slides/_rels/slide14.xml.rels><?xml version="1.0" encoding="UTF-8"?>
<Relationships xmlns="http://schemas.openxmlformats.org/package/2006/relationships"><Relationship Id="rId1" Type="http://schemas.openxmlformats.org/officeDocument/2006/relationships/slideLayout" Target="../slideLayouts/slideLayout17.xml"/></Relationships>

</file>

<file path=ppt/slides/_rels/slide15.xml.rels><?xml version="1.0" encoding="UTF-8"?>
<Relationships xmlns="http://schemas.openxmlformats.org/package/2006/relationships"><Relationship Id="rId1" Type="http://schemas.openxmlformats.org/officeDocument/2006/relationships/slideLayout" Target="../slideLayouts/slideLayout17.xml"/></Relationships>

</file>

<file path=ppt/slides/_rels/slide16.xml.rels><?xml version="1.0" encoding="UTF-8"?>
<Relationships xmlns="http://schemas.openxmlformats.org/package/2006/relationships"><Relationship Id="rId1" Type="http://schemas.openxmlformats.org/officeDocument/2006/relationships/slideLayout" Target="../slideLayouts/slideLayout17.xml"/></Relationships>

</file>

<file path=ppt/slides/_rels/slide17.xml.rels><?xml version="1.0" encoding="UTF-8"?>
<Relationships xmlns="http://schemas.openxmlformats.org/package/2006/relationships"><Relationship Id="rId1" Type="http://schemas.openxmlformats.org/officeDocument/2006/relationships/slideLayout" Target="../slideLayouts/slideLayout16.xml"/></Relationships>

</file>

<file path=ppt/slides/_rels/slide18.xml.rels><?xml version="1.0" encoding="UTF-8"?>
<Relationships xmlns="http://schemas.openxmlformats.org/package/2006/relationships"><Relationship Id="rId1" Type="http://schemas.openxmlformats.org/officeDocument/2006/relationships/slideLayout" Target="../slideLayouts/slideLayout16.xml"/></Relationships>

</file>

<file path=ppt/slides/_rels/slide19.xml.rels><?xml version="1.0" encoding="UTF-8"?>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17.xml"/></Relationships>

</file>

<file path=ppt/slides/_rels/slide20.xml.rels><?xml version="1.0" encoding="UTF-8"?>
<Relationships xmlns="http://schemas.openxmlformats.org/package/2006/relationships"><Relationship Id="rId1" Type="http://schemas.openxmlformats.org/officeDocument/2006/relationships/slideLayout" Target="../slideLayouts/slideLayout16.xml"/></Relationships>

</file>

<file path=ppt/slides/_rels/slide21.xml.rels><?xml version="1.0" encoding="UTF-8"?>
<Relationships xmlns="http://schemas.openxmlformats.org/package/2006/relationships"><Relationship Id="rId1" Type="http://schemas.openxmlformats.org/officeDocument/2006/relationships/slideLayout" Target="../slideLayouts/slideLayout17.xml"/></Relationships>

</file>

<file path=ppt/slides/_rels/slide22.xml.rels><?xml version="1.0" encoding="UTF-8"?>
<Relationships xmlns="http://schemas.openxmlformats.org/package/2006/relationships"><Relationship Id="rId1" Type="http://schemas.openxmlformats.org/officeDocument/2006/relationships/slideLayout" Target="../slideLayouts/slideLayout17.xml"/></Relationships>

</file>

<file path=ppt/slides/_rels/slide23.xml.rels><?xml version="1.0" encoding="UTF-8"?>
<Relationships xmlns="http://schemas.openxmlformats.org/package/2006/relationships"><Relationship Id="rId1" Type="http://schemas.openxmlformats.org/officeDocument/2006/relationships/slideLayout" Target="../slideLayouts/slideLayout17.xml"/></Relationships>

</file>

<file path=ppt/slides/_rels/slide24.xml.rels><?xml version="1.0" encoding="UTF-8"?>
<Relationships xmlns="http://schemas.openxmlformats.org/package/2006/relationships"><Relationship Id="rId1" Type="http://schemas.openxmlformats.org/officeDocument/2006/relationships/slideLayout" Target="../slideLayouts/slideLayout17.xml"/></Relationships>

</file>

<file path=ppt/slides/_rels/slide25.xml.rels><?xml version="1.0" encoding="UTF-8"?>
<Relationships xmlns="http://schemas.openxmlformats.org/package/2006/relationships"><Relationship Id="rId1" Type="http://schemas.openxmlformats.org/officeDocument/2006/relationships/slideLayout" Target="../slideLayouts/slideLayout17.xml"/></Relationships>

</file>

<file path=ppt/slides/_rels/slide26.xml.rels><?xml version="1.0" encoding="UTF-8"?>
<Relationships xmlns="http://schemas.openxmlformats.org/package/2006/relationships"><Relationship Id="rId1" Type="http://schemas.openxmlformats.org/officeDocument/2006/relationships/slideLayout" Target="../slideLayouts/slideLayout17.xml"/></Relationships>

</file>

<file path=ppt/slides/_rels/slide27.xml.rels><?xml version="1.0" encoding="UTF-8"?>
<Relationships xmlns="http://schemas.openxmlformats.org/package/2006/relationships"><Relationship Id="rId1" Type="http://schemas.openxmlformats.org/officeDocument/2006/relationships/slideLayout" Target="../slideLayouts/slideLayout17.xml"/></Relationships>

</file>

<file path=ppt/slides/_rels/slide28.xml.rels><?xml version="1.0" encoding="UTF-8"?>
<Relationships xmlns="http://schemas.openxmlformats.org/package/2006/relationships"><Relationship Id="rId1" Type="http://schemas.openxmlformats.org/officeDocument/2006/relationships/slideLayout" Target="../slideLayouts/slideLayout17.xml"/></Relationships>

</file>

<file path=ppt/slides/_rels/slide29.xml.rels><?xml version="1.0" encoding="UTF-8"?>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17.xml"/></Relationships>

</file>

<file path=ppt/slides/_rels/slide30.xml.rels><?xml version="1.0" encoding="UTF-8"?>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17.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17.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17.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gradFill flip="none" rotWithShape="1">
          <a:gsLst>
            <a:gs pos="0">
              <a:srgbClr val="A3C8F5"/>
            </a:gs>
            <a:gs pos="100000">
              <a:srgbClr val="1E86C0"/>
            </a:gs>
          </a:gsLst>
          <a:lin ang="12720000" scaled="0"/>
        </a:gradFill>
      </p:bgPr>
    </p:bg>
    <p:spTree>
      <p:nvGrpSpPr>
        <p:cNvPr id="1" name=""/>
        <p:cNvGrpSpPr/>
        <p:nvPr/>
      </p:nvGrpSpPr>
      <p:grpSpPr>
        <a:xfrm>
          <a:off x="0" y="0"/>
          <a:ext cx="0" cy="0"/>
          <a:chOff x="0" y="0"/>
          <a:chExt cx="0" cy="0"/>
        </a:xfrm>
      </p:grpSpPr>
      <p:sp>
        <p:nvSpPr>
          <p:cNvPr id="177" name="I patti in vista del divorzio nell’esperienza italiana e internazionale”…"/>
          <p:cNvSpPr txBox="1"/>
          <p:nvPr>
            <p:ph type="title"/>
          </p:nvPr>
        </p:nvSpPr>
        <p:spPr>
          <a:xfrm>
            <a:off x="67815" y="704361"/>
            <a:ext cx="24248370" cy="12781546"/>
          </a:xfrm>
          <a:prstGeom prst="rect">
            <a:avLst/>
          </a:prstGeom>
        </p:spPr>
        <p:txBody>
          <a:bodyPr/>
          <a:lstStyle/>
          <a:p>
            <a:pPr>
              <a:defRPr sz="10000"/>
            </a:pPr>
            <a:r>
              <a:t>I patti in vista del divorzio nell’esperienza italiana e internazionale”  </a:t>
            </a:r>
          </a:p>
          <a:p>
            <a:pPr>
              <a:defRPr sz="4800"/>
            </a:pPr>
          </a:p>
          <a:p>
            <a:pPr/>
          </a:p>
          <a:p>
            <a:pPr>
              <a:defRPr sz="5600"/>
            </a:pPr>
            <a:r>
              <a:t>Carlo Rimini</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5" name="Nullità relativa"/>
          <p:cNvSpPr txBox="1"/>
          <p:nvPr>
            <p:ph type="title"/>
          </p:nvPr>
        </p:nvSpPr>
        <p:spPr>
          <a:xfrm>
            <a:off x="3962400" y="690281"/>
            <a:ext cx="16459200" cy="2286001"/>
          </a:xfrm>
          <a:prstGeom prst="rect">
            <a:avLst/>
          </a:prstGeom>
        </p:spPr>
        <p:txBody>
          <a:bodyPr>
            <a:normAutofit fontScale="100000" lnSpcReduction="0"/>
          </a:bodyPr>
          <a:lstStyle/>
          <a:p>
            <a:pPr/>
            <a:r>
              <a:t>Nullità relativa</a:t>
            </a:r>
          </a:p>
        </p:txBody>
      </p:sp>
      <p:sp>
        <p:nvSpPr>
          <p:cNvPr id="206" name="Peraltro si deve segnalare che proprio sulla base della natura assistenziale dell’assegno, la Cassazione afferma che solo il coniuge più debole può invocare la nullità dei patti in vista del divorzio, mentre il coniuge più forte che ha effettuato un’attr"/>
          <p:cNvSpPr txBox="1"/>
          <p:nvPr>
            <p:ph type="body" idx="1"/>
          </p:nvPr>
        </p:nvSpPr>
        <p:spPr>
          <a:xfrm>
            <a:off x="4527550" y="3009172"/>
            <a:ext cx="15325729" cy="10252617"/>
          </a:xfrm>
          <a:prstGeom prst="rect">
            <a:avLst/>
          </a:prstGeom>
        </p:spPr>
        <p:txBody>
          <a:bodyPr/>
          <a:lstStyle/>
          <a:p>
            <a:pPr marL="0" indent="0" algn="just" defTabSz="740663">
              <a:spcBef>
                <a:spcPts val="0"/>
              </a:spcBef>
              <a:buClrTx/>
              <a:buSzTx/>
              <a:buNone/>
              <a:defRPr sz="4698">
                <a:solidFill>
                  <a:srgbClr val="000000"/>
                </a:solidFill>
                <a:latin typeface="Times Roman"/>
                <a:ea typeface="Times Roman"/>
                <a:cs typeface="Times Roman"/>
                <a:sym typeface="Times Roman"/>
              </a:defRPr>
            </a:pPr>
            <a:r>
              <a:t>Peraltro si deve segnalare che proprio sulla base della natura assistenziale dell’assegno, la Cassazione afferma che solo il coniuge più debole può invocare la nullità dei patti in vista del divorzio, mentre il coniuge più forte che ha effettuato un’attribuzione patrimoniale a fronte della rinuncia dell’altro all’assegno divorzile, non può revocare l’attribuzione effettuata sulla base della nullità del patto (</a:t>
            </a:r>
            <a:r>
              <a:rPr>
                <a:solidFill>
                  <a:srgbClr val="FF2712"/>
                </a:solidFill>
              </a:rPr>
              <a:t>nullità relativa</a:t>
            </a:r>
            <a:r>
              <a:t>)</a:t>
            </a:r>
          </a:p>
          <a:p>
            <a:pPr marL="0" indent="0" algn="just" defTabSz="740663">
              <a:spcBef>
                <a:spcPts val="0"/>
              </a:spcBef>
              <a:buClrTx/>
              <a:buSzTx/>
              <a:buNone/>
              <a:defRPr sz="4698">
                <a:solidFill>
                  <a:srgbClr val="000000"/>
                </a:solidFill>
                <a:latin typeface="Times Roman"/>
                <a:ea typeface="Times Roman"/>
                <a:cs typeface="Times Roman"/>
                <a:sym typeface="Times Roman"/>
              </a:defRPr>
            </a:pPr>
          </a:p>
          <a:p>
            <a:pPr marL="471036" indent="-471036" algn="just" defTabSz="740663">
              <a:spcBef>
                <a:spcPts val="0"/>
              </a:spcBef>
              <a:buClrTx/>
              <a:buSzPct val="100000"/>
              <a:buChar char="•"/>
              <a:defRPr sz="4698">
                <a:solidFill>
                  <a:srgbClr val="000000"/>
                </a:solidFill>
                <a:latin typeface="Times Roman"/>
                <a:ea typeface="Times Roman"/>
                <a:cs typeface="Times Roman"/>
                <a:sym typeface="Times Roman"/>
              </a:defRPr>
            </a:pPr>
            <a:r>
              <a:t>Cass. 14 giugno 2000, n. 8109 </a:t>
            </a:r>
          </a:p>
          <a:p>
            <a:pPr marL="471036" indent="-471036" algn="just" defTabSz="740663">
              <a:spcBef>
                <a:spcPts val="0"/>
              </a:spcBef>
              <a:buClrTx/>
              <a:buSzPct val="100000"/>
              <a:buChar char="•"/>
              <a:defRPr sz="3888">
                <a:solidFill>
                  <a:srgbClr val="000000"/>
                </a:solidFill>
                <a:latin typeface="Times Roman"/>
                <a:ea typeface="Times Roman"/>
                <a:cs typeface="Times Roman"/>
                <a:sym typeface="Times Roman"/>
              </a:defRPr>
            </a:pPr>
            <a:r>
              <a:rPr sz="4698"/>
              <a:t>Cass. 1 dicembre 2000, n. 15349</a:t>
            </a:r>
            <a:r>
              <a:t> </a:t>
            </a:r>
          </a:p>
          <a:p>
            <a:pPr marL="0" indent="0" algn="just" defTabSz="740663">
              <a:spcBef>
                <a:spcPts val="0"/>
              </a:spcBef>
              <a:buClrTx/>
              <a:buSzTx/>
              <a:buNone/>
              <a:defRPr sz="4698">
                <a:solidFill>
                  <a:srgbClr val="000000"/>
                </a:solidFill>
                <a:latin typeface="Times Roman"/>
                <a:ea typeface="Times Roman"/>
                <a:cs typeface="Times Roman"/>
                <a:sym typeface="Times Roman"/>
              </a:defRPr>
            </a:pPr>
          </a:p>
          <a:p>
            <a:pPr marL="0" indent="0" algn="just" defTabSz="740663">
              <a:spcBef>
                <a:spcPts val="0"/>
              </a:spcBef>
              <a:buClrTx/>
              <a:buSzTx/>
              <a:buNone/>
              <a:defRPr sz="4698">
                <a:solidFill>
                  <a:srgbClr val="000000"/>
                </a:solidFill>
                <a:latin typeface="Times Roman"/>
                <a:ea typeface="Times Roman"/>
                <a:cs typeface="Times Roman"/>
                <a:sym typeface="Times Roman"/>
              </a:defRPr>
            </a:pPr>
            <a:r>
              <a:t>Ora però Cass. 26 aprile 2021 n. 11012, afferma espressamente il contrario: la nullità può essere fatta valere anche dalla parte forte nei confronti della parte debole</a:t>
            </a: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8" name="La giurisprudenza di merito"/>
          <p:cNvSpPr txBox="1"/>
          <p:nvPr>
            <p:ph type="title"/>
          </p:nvPr>
        </p:nvSpPr>
        <p:spPr>
          <a:xfrm>
            <a:off x="3048000" y="766481"/>
            <a:ext cx="18288000" cy="2286001"/>
          </a:xfrm>
          <a:prstGeom prst="rect">
            <a:avLst/>
          </a:prstGeom>
        </p:spPr>
        <p:txBody>
          <a:bodyPr>
            <a:normAutofit fontScale="100000" lnSpcReduction="0"/>
          </a:bodyPr>
          <a:lstStyle/>
          <a:p>
            <a:pPr/>
            <a:r>
              <a:t>La giurisprudenza di merito</a:t>
            </a:r>
          </a:p>
        </p:txBody>
      </p:sp>
      <p:sp>
        <p:nvSpPr>
          <p:cNvPr id="209" name="La giurisprudenza di merito:…"/>
          <p:cNvSpPr txBox="1"/>
          <p:nvPr>
            <p:ph type="body" sz="half" idx="1"/>
          </p:nvPr>
        </p:nvSpPr>
        <p:spPr>
          <a:xfrm>
            <a:off x="4527550" y="3608530"/>
            <a:ext cx="15325729" cy="8465997"/>
          </a:xfrm>
          <a:prstGeom prst="rect">
            <a:avLst/>
          </a:prstGeom>
        </p:spPr>
        <p:txBody>
          <a:bodyPr/>
          <a:lstStyle/>
          <a:p>
            <a:pPr marL="0" indent="0">
              <a:buSzTx/>
              <a:buFont typeface="Wingdings"/>
              <a:buNone/>
              <a:defRPr sz="6400">
                <a:solidFill>
                  <a:srgbClr val="000000"/>
                </a:solidFill>
              </a:defRPr>
            </a:pPr>
            <a:r>
              <a:t>La giurisprudenza di merito:</a:t>
            </a:r>
          </a:p>
          <a:p>
            <a:pPr marL="997527" indent="-997527">
              <a:buChar char="❑"/>
              <a:defRPr sz="6400">
                <a:solidFill>
                  <a:srgbClr val="000000"/>
                </a:solidFill>
              </a:defRPr>
            </a:pPr>
            <a:r>
              <a:t>Vi è sempre stato un tradizionale ossequio alla giurisprudenza di legittimità</a:t>
            </a:r>
          </a:p>
          <a:p>
            <a:pPr marL="997527" indent="-997527">
              <a:buChar char="❑"/>
            </a:pPr>
            <a:r>
              <a:rPr sz="6400">
                <a:solidFill>
                  <a:srgbClr val="000000"/>
                </a:solidFill>
              </a:rPr>
              <a:t>L’orientamento dissonante di </a:t>
            </a:r>
            <a:r>
              <a:rPr sz="6400">
                <a:solidFill>
                  <a:srgbClr val="000000"/>
                </a:solidFill>
              </a:rPr>
              <a:t>Trib. Torino (ord.), 20 aprile 2012</a:t>
            </a:r>
            <a:r>
              <a:rPr sz="6400">
                <a:solidFill>
                  <a:srgbClr val="000000"/>
                </a:solidFill>
              </a:rPr>
              <a:t>, in </a:t>
            </a:r>
            <a:r>
              <a:rPr sz="6400">
                <a:solidFill>
                  <a:srgbClr val="000000"/>
                </a:solidFill>
              </a:rPr>
              <a:t>Fam. e dir</a:t>
            </a:r>
            <a:r>
              <a:rPr sz="6400">
                <a:solidFill>
                  <a:srgbClr val="000000"/>
                </a:solidFill>
              </a:rPr>
              <a:t>., 2012, 803</a:t>
            </a:r>
            <a:r>
              <a:t> </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4" presetID="22" grpId="1" fill="hold">
                                  <p:stCondLst>
                                    <p:cond delay="0"/>
                                  </p:stCondLst>
                                  <p:iterate type="el" backwards="0">
                                    <p:tmAbs val="0"/>
                                  </p:iterate>
                                  <p:childTnLst>
                                    <p:set>
                                      <p:cBhvr>
                                        <p:cTn id="6" fill="hold"/>
                                        <p:tgtEl>
                                          <p:spTgt spid="209">
                                            <p:bg/>
                                          </p:spTgt>
                                        </p:tgtEl>
                                        <p:attrNameLst>
                                          <p:attrName>style.visibility</p:attrName>
                                        </p:attrNameLst>
                                      </p:cBhvr>
                                      <p:to>
                                        <p:strVal val="visible"/>
                                      </p:to>
                                    </p:set>
                                    <p:animEffect filter="wipe(down)" transition="in">
                                      <p:cBhvr>
                                        <p:cTn id="7" dur="500"/>
                                        <p:tgtEl>
                                          <p:spTgt spid="209">
                                            <p:bg/>
                                          </p:spTgt>
                                        </p:tgtEl>
                                      </p:cBhvr>
                                    </p:animEffect>
                                  </p:childTnLst>
                                </p:cTn>
                              </p:par>
                              <p:par>
                                <p:cTn id="8" presetClass="entr" nodeType="withEffect" presetSubtype="4" presetID="22" grpId="1" fill="hold">
                                  <p:stCondLst>
                                    <p:cond delay="0"/>
                                  </p:stCondLst>
                                  <p:iterate type="el" backwards="0">
                                    <p:tmAbs val="0"/>
                                  </p:iterate>
                                  <p:childTnLst>
                                    <p:set>
                                      <p:cBhvr>
                                        <p:cTn id="9" fill="hold"/>
                                        <p:tgtEl>
                                          <p:spTgt spid="209">
                                            <p:txEl>
                                              <p:pRg st="0" end="0"/>
                                            </p:txEl>
                                          </p:spTgt>
                                        </p:tgtEl>
                                        <p:attrNameLst>
                                          <p:attrName>style.visibility</p:attrName>
                                        </p:attrNameLst>
                                      </p:cBhvr>
                                      <p:to>
                                        <p:strVal val="visible"/>
                                      </p:to>
                                    </p:set>
                                    <p:animEffect filter="wipe(down)" transition="in">
                                      <p:cBhvr>
                                        <p:cTn id="10" dur="500"/>
                                        <p:tgtEl>
                                          <p:spTgt spid="209">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Class="entr" nodeType="clickEffect" presetSubtype="4" presetID="22" grpId="1" fill="hold">
                                  <p:stCondLst>
                                    <p:cond delay="0"/>
                                  </p:stCondLst>
                                  <p:iterate type="el" backwards="0">
                                    <p:tmAbs val="0"/>
                                  </p:iterate>
                                  <p:childTnLst>
                                    <p:set>
                                      <p:cBhvr>
                                        <p:cTn id="14" fill="hold"/>
                                        <p:tgtEl>
                                          <p:spTgt spid="209">
                                            <p:txEl>
                                              <p:pRg st="1" end="1"/>
                                            </p:txEl>
                                          </p:spTgt>
                                        </p:tgtEl>
                                        <p:attrNameLst>
                                          <p:attrName>style.visibility</p:attrName>
                                        </p:attrNameLst>
                                      </p:cBhvr>
                                      <p:to>
                                        <p:strVal val="visible"/>
                                      </p:to>
                                    </p:set>
                                    <p:animEffect filter="wipe(down)" transition="in">
                                      <p:cBhvr>
                                        <p:cTn id="15" dur="500"/>
                                        <p:tgtEl>
                                          <p:spTgt spid="209">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Class="entr" nodeType="clickEffect" presetSubtype="4" presetID="22" grpId="1" fill="hold">
                                  <p:stCondLst>
                                    <p:cond delay="0"/>
                                  </p:stCondLst>
                                  <p:iterate type="el" backwards="0">
                                    <p:tmAbs val="0"/>
                                  </p:iterate>
                                  <p:childTnLst>
                                    <p:set>
                                      <p:cBhvr>
                                        <p:cTn id="19" fill="hold"/>
                                        <p:tgtEl>
                                          <p:spTgt spid="209">
                                            <p:txEl>
                                              <p:pRg st="2" end="2"/>
                                            </p:txEl>
                                          </p:spTgt>
                                        </p:tgtEl>
                                        <p:attrNameLst>
                                          <p:attrName>style.visibility</p:attrName>
                                        </p:attrNameLst>
                                      </p:cBhvr>
                                      <p:to>
                                        <p:strVal val="visible"/>
                                      </p:to>
                                    </p:set>
                                    <p:animEffect filter="wipe(down)" transition="in">
                                      <p:cBhvr>
                                        <p:cTn id="20" dur="500"/>
                                        <p:tgtEl>
                                          <p:spTgt spid="209">
                                            <p:txEl>
                                              <p:pRg st="2" end="2"/>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1" animBg="1" rev="0" advAuto="0" spid="209" grpId="1"/>
    </p:bldLst>
  </p:timing>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1" name="Due sentenze che contengono un…"/>
          <p:cNvSpPr txBox="1"/>
          <p:nvPr>
            <p:ph type="title"/>
          </p:nvPr>
        </p:nvSpPr>
        <p:spPr>
          <a:xfrm>
            <a:off x="3962400" y="690281"/>
            <a:ext cx="16459200" cy="2286001"/>
          </a:xfrm>
          <a:prstGeom prst="rect">
            <a:avLst/>
          </a:prstGeom>
        </p:spPr>
        <p:txBody>
          <a:bodyPr>
            <a:normAutofit fontScale="100000" lnSpcReduction="0"/>
          </a:bodyPr>
          <a:lstStyle/>
          <a:p>
            <a:pPr defTabSz="1353311">
              <a:defRPr sz="6808"/>
            </a:pPr>
            <a:r>
              <a:t>Due sentenze che contengono un </a:t>
            </a:r>
          </a:p>
          <a:p>
            <a:pPr defTabSz="1353311">
              <a:defRPr sz="6808"/>
            </a:pPr>
            <a:r>
              <a:rPr i="1"/>
              <a:t>obiter dictum</a:t>
            </a:r>
            <a:r>
              <a:t> </a:t>
            </a:r>
          </a:p>
        </p:txBody>
      </p:sp>
      <p:sp>
        <p:nvSpPr>
          <p:cNvPr id="212" name="Cass. 21 dicembre 2012, n. 23713…"/>
          <p:cNvSpPr txBox="1"/>
          <p:nvPr>
            <p:ph type="body" sz="half" idx="1"/>
          </p:nvPr>
        </p:nvSpPr>
        <p:spPr>
          <a:xfrm>
            <a:off x="3908338" y="5599750"/>
            <a:ext cx="16567324" cy="4810193"/>
          </a:xfrm>
          <a:prstGeom prst="rect">
            <a:avLst/>
          </a:prstGeom>
        </p:spPr>
        <p:txBody>
          <a:bodyPr/>
          <a:lstStyle/>
          <a:p>
            <a:pPr marL="0" indent="0" algn="ctr" defTabSz="1810511">
              <a:lnSpc>
                <a:spcPct val="90000"/>
              </a:lnSpc>
              <a:spcBef>
                <a:spcPts val="3900"/>
              </a:spcBef>
              <a:buSzTx/>
              <a:buFont typeface="Wingdings"/>
              <a:buNone/>
              <a:defRPr sz="4950">
                <a:solidFill>
                  <a:srgbClr val="FF2712"/>
                </a:solidFill>
              </a:defRPr>
            </a:pPr>
            <a:r>
              <a:t>Cass. 21 dicembre 2012, n. 23713 </a:t>
            </a:r>
          </a:p>
          <a:p>
            <a:pPr marL="0" indent="0" algn="ctr" defTabSz="1810511">
              <a:lnSpc>
                <a:spcPct val="90000"/>
              </a:lnSpc>
              <a:spcBef>
                <a:spcPts val="3900"/>
              </a:spcBef>
              <a:buSzTx/>
              <a:buFont typeface="Wingdings"/>
              <a:buNone/>
              <a:defRPr sz="4950">
                <a:solidFill>
                  <a:srgbClr val="000000"/>
                </a:solidFill>
              </a:defRPr>
            </a:pPr>
            <a:r>
              <a:t>Con una scrittura privata firmata il giorno prima delle nozze, la moglie si impegnava, in caso di fallimento del matrimonio a trasferire al marito un immobile di sua proprietà </a:t>
            </a:r>
            <a:r>
              <a:t>quale indennizzo </a:t>
            </a:r>
            <a:r>
              <a:t>delle spese da lui sostenute per la ristrutturazione di un altro immobile da adibire a casa coniugale </a:t>
            </a:r>
          </a:p>
        </p:txBody>
      </p:sp>
      <p:sp>
        <p:nvSpPr>
          <p:cNvPr id="213" name="Due sentenze di legittimità contengono un obiter dictum dissonante"/>
          <p:cNvSpPr txBox="1"/>
          <p:nvPr/>
        </p:nvSpPr>
        <p:spPr>
          <a:xfrm>
            <a:off x="3092006" y="3953666"/>
            <a:ext cx="18199989" cy="957581"/>
          </a:xfrm>
          <a:prstGeom prst="rect">
            <a:avLst/>
          </a:prstGeom>
          <a:ln w="12700">
            <a:miter lim="400000"/>
          </a:ln>
          <a:extLst>
            <a:ext uri="{C572A759-6A51-4108-AA02-DFA0A04FC94B}">
              <ma14:wrappingTextBoxFlag xmlns:ma14="http://schemas.microsoft.com/office/mac/drawingml/2011/main" val="1"/>
            </a:ext>
          </a:extLst>
        </p:spPr>
        <p:txBody>
          <a:bodyPr tIns="91439" bIns="91439">
            <a:spAutoFit/>
          </a:bodyPr>
          <a:lstStyle>
            <a:lvl1pPr defTabSz="1828800">
              <a:lnSpc>
                <a:spcPct val="90000"/>
              </a:lnSpc>
              <a:spcBef>
                <a:spcPts val="4000"/>
              </a:spcBef>
              <a:buClr>
                <a:srgbClr val="80B606"/>
              </a:buClr>
              <a:buFont typeface="Wingdings"/>
              <a:defRPr sz="5000">
                <a:solidFill>
                  <a:srgbClr val="000000"/>
                </a:solidFill>
                <a:latin typeface="Calisto MT"/>
                <a:ea typeface="Calisto MT"/>
                <a:cs typeface="Calisto MT"/>
                <a:sym typeface="Calisto MT"/>
              </a:defRPr>
            </a:lvl1pPr>
          </a:lstStyle>
          <a:p>
            <a:pPr/>
            <a:r>
              <a:t>Due sentenze di legittimità contengono un obiter dictum dissonante </a:t>
            </a:r>
          </a:p>
        </p:txBody>
      </p:sp>
      <p:sp>
        <p:nvSpPr>
          <p:cNvPr id="214" name="Non si tratta quindi di un patto in vista del divorzio in quanto le parti non dispongono dei diritti e dei doveri che derivano dallo scioglimento del matrimonio"/>
          <p:cNvSpPr txBox="1"/>
          <p:nvPr/>
        </p:nvSpPr>
        <p:spPr>
          <a:xfrm>
            <a:off x="4030073" y="10947400"/>
            <a:ext cx="16323854" cy="2202180"/>
          </a:xfrm>
          <a:prstGeom prst="rect">
            <a:avLst/>
          </a:prstGeom>
          <a:ln w="12700">
            <a:miter lim="400000"/>
          </a:ln>
          <a:extLst>
            <a:ext uri="{C572A759-6A51-4108-AA02-DFA0A04FC94B}">
              <ma14:wrappingTextBoxFlag xmlns:ma14="http://schemas.microsoft.com/office/mac/drawingml/2011/main" val="1"/>
            </a:ext>
          </a:extLst>
        </p:spPr>
        <p:txBody>
          <a:bodyPr tIns="91439" bIns="91439">
            <a:spAutoFit/>
          </a:bodyPr>
          <a:lstStyle>
            <a:lvl1pPr defTabSz="1828800">
              <a:defRPr sz="4400">
                <a:solidFill>
                  <a:srgbClr val="000000"/>
                </a:solidFill>
                <a:latin typeface="Calisto MT"/>
                <a:ea typeface="Calisto MT"/>
                <a:cs typeface="Calisto MT"/>
                <a:sym typeface="Calisto MT"/>
              </a:defRPr>
            </a:lvl1pPr>
          </a:lstStyle>
          <a:p>
            <a:pPr/>
            <a:r>
              <a:t>Non si tratta quindi di un patto in vista del divorzio in quanto le parti non dispongono dei diritti e dei doveri che derivano dallo scioglimento del matrimonio</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Subtype="0" presetID="1" grpId="1" fill="hold">
                                  <p:stCondLst>
                                    <p:cond delay="0"/>
                                  </p:stCondLst>
                                  <p:iterate type="el" backwards="0">
                                    <p:tmAbs val="0"/>
                                  </p:iterate>
                                  <p:childTnLst>
                                    <p:set>
                                      <p:cBhvr>
                                        <p:cTn id="6" fill="hold"/>
                                        <p:tgtEl>
                                          <p:spTgt spid="2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Class="entr" nodeType="clickEffect" presetSubtype="4" presetID="22" grpId="2" fill="hold">
                                  <p:stCondLst>
                                    <p:cond delay="0"/>
                                  </p:stCondLst>
                                  <p:iterate type="el" backwards="0">
                                    <p:tmAbs val="0"/>
                                  </p:iterate>
                                  <p:childTnLst>
                                    <p:set>
                                      <p:cBhvr>
                                        <p:cTn id="10" fill="hold"/>
                                        <p:tgtEl>
                                          <p:spTgt spid="212">
                                            <p:bg/>
                                          </p:spTgt>
                                        </p:tgtEl>
                                        <p:attrNameLst>
                                          <p:attrName>style.visibility</p:attrName>
                                        </p:attrNameLst>
                                      </p:cBhvr>
                                      <p:to>
                                        <p:strVal val="visible"/>
                                      </p:to>
                                    </p:set>
                                    <p:animEffect filter="wipe(down)" transition="in">
                                      <p:cBhvr>
                                        <p:cTn id="11" dur="500"/>
                                        <p:tgtEl>
                                          <p:spTgt spid="212">
                                            <p:bg/>
                                          </p:spTgt>
                                        </p:tgtEl>
                                      </p:cBhvr>
                                    </p:animEffect>
                                  </p:childTnLst>
                                </p:cTn>
                              </p:par>
                              <p:par>
                                <p:cTn id="12" presetClass="entr" nodeType="withEffect" presetSubtype="4" presetID="22" grpId="2" fill="hold">
                                  <p:stCondLst>
                                    <p:cond delay="0"/>
                                  </p:stCondLst>
                                  <p:iterate type="el" backwards="0">
                                    <p:tmAbs val="0"/>
                                  </p:iterate>
                                  <p:childTnLst>
                                    <p:set>
                                      <p:cBhvr>
                                        <p:cTn id="13" fill="hold"/>
                                        <p:tgtEl>
                                          <p:spTgt spid="212">
                                            <p:txEl>
                                              <p:pRg st="0" end="0"/>
                                            </p:txEl>
                                          </p:spTgt>
                                        </p:tgtEl>
                                        <p:attrNameLst>
                                          <p:attrName>style.visibility</p:attrName>
                                        </p:attrNameLst>
                                      </p:cBhvr>
                                      <p:to>
                                        <p:strVal val="visible"/>
                                      </p:to>
                                    </p:set>
                                    <p:animEffect filter="wipe(down)" transition="in">
                                      <p:cBhvr>
                                        <p:cTn id="14" dur="500"/>
                                        <p:tgtEl>
                                          <p:spTgt spid="212">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Class="entr" nodeType="clickEffect" presetSubtype="4" presetID="22" grpId="2" fill="hold">
                                  <p:stCondLst>
                                    <p:cond delay="0"/>
                                  </p:stCondLst>
                                  <p:iterate type="el" backwards="0">
                                    <p:tmAbs val="0"/>
                                  </p:iterate>
                                  <p:childTnLst>
                                    <p:set>
                                      <p:cBhvr>
                                        <p:cTn id="18" fill="hold"/>
                                        <p:tgtEl>
                                          <p:spTgt spid="212">
                                            <p:txEl>
                                              <p:pRg st="1" end="1"/>
                                            </p:txEl>
                                          </p:spTgt>
                                        </p:tgtEl>
                                        <p:attrNameLst>
                                          <p:attrName>style.visibility</p:attrName>
                                        </p:attrNameLst>
                                      </p:cBhvr>
                                      <p:to>
                                        <p:strVal val="visible"/>
                                      </p:to>
                                    </p:set>
                                    <p:animEffect filter="wipe(down)" transition="in">
                                      <p:cBhvr>
                                        <p:cTn id="19" dur="500"/>
                                        <p:tgtEl>
                                          <p:spTgt spid="212">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Class="entr" nodeType="clickEffect" presetSubtype="0" presetID="1" grpId="3" fill="hold">
                                  <p:stCondLst>
                                    <p:cond delay="0"/>
                                  </p:stCondLst>
                                  <p:iterate type="el" backwards="0">
                                    <p:tmAbs val="0"/>
                                  </p:iterate>
                                  <p:childTnLst>
                                    <p:set>
                                      <p:cBhvr>
                                        <p:cTn id="23" fill="hold"/>
                                        <p:tgtEl>
                                          <p:spTgt spid="214"/>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213" grpId="1"/>
      <p:bldP build="p" bldLvl="1" animBg="1" rev="0" advAuto="0" spid="212" grpId="2"/>
      <p:bldP build="whole" bldLvl="1" animBg="1" rev="0" advAuto="0" spid="214" grpId="3"/>
    </p:bldLst>
  </p:timing>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6" name="Due sentenze che contengono un…"/>
          <p:cNvSpPr txBox="1"/>
          <p:nvPr>
            <p:ph type="title"/>
          </p:nvPr>
        </p:nvSpPr>
        <p:spPr>
          <a:xfrm>
            <a:off x="3962400" y="664881"/>
            <a:ext cx="16459200" cy="2286001"/>
          </a:xfrm>
          <a:prstGeom prst="rect">
            <a:avLst/>
          </a:prstGeom>
        </p:spPr>
        <p:txBody>
          <a:bodyPr>
            <a:normAutofit fontScale="100000" lnSpcReduction="0"/>
          </a:bodyPr>
          <a:lstStyle/>
          <a:p>
            <a:pPr defTabSz="1353311">
              <a:defRPr sz="6808"/>
            </a:pPr>
            <a:r>
              <a:t>Due sentenze che contengono un </a:t>
            </a:r>
          </a:p>
          <a:p>
            <a:pPr defTabSz="1353311">
              <a:defRPr sz="6808"/>
            </a:pPr>
            <a:r>
              <a:rPr i="1"/>
              <a:t>obiter dictum</a:t>
            </a:r>
            <a:r>
              <a:t> </a:t>
            </a:r>
          </a:p>
        </p:txBody>
      </p:sp>
      <p:sp>
        <p:nvSpPr>
          <p:cNvPr id="217" name="La sentenza è tuttavia rilevante per il problema che qui stiamo trattando per due ragioni:…"/>
          <p:cNvSpPr txBox="1"/>
          <p:nvPr>
            <p:ph type="body" idx="1"/>
          </p:nvPr>
        </p:nvSpPr>
        <p:spPr>
          <a:xfrm>
            <a:off x="4527550" y="3564124"/>
            <a:ext cx="15325729" cy="9596065"/>
          </a:xfrm>
          <a:prstGeom prst="rect">
            <a:avLst/>
          </a:prstGeom>
        </p:spPr>
        <p:txBody>
          <a:bodyPr/>
          <a:lstStyle/>
          <a:p>
            <a:pPr marL="0" indent="0" algn="just" defTabSz="1682495">
              <a:spcBef>
                <a:spcPts val="4600"/>
              </a:spcBef>
              <a:buClrTx/>
              <a:buSzTx/>
              <a:buNone/>
              <a:defRPr sz="4968">
                <a:solidFill>
                  <a:srgbClr val="000000"/>
                </a:solidFill>
              </a:defRPr>
            </a:pPr>
            <a:r>
              <a:t>La sentenza è tuttavia rilevante per il problema che qui stiamo trattando per due ragioni: </a:t>
            </a:r>
          </a:p>
          <a:p>
            <a:pPr marL="498107" indent="-498107" algn="just" defTabSz="1682495">
              <a:spcBef>
                <a:spcPts val="4600"/>
              </a:spcBef>
              <a:buClrTx/>
              <a:buSzPct val="100000"/>
              <a:buChar char="•"/>
              <a:defRPr sz="4968">
                <a:solidFill>
                  <a:srgbClr val="000000"/>
                </a:solidFill>
              </a:defRPr>
            </a:pPr>
            <a:r>
              <a:t>innanzitutto viene per la prima volta considerato vincolante un impegno assunto nella prospettiva di un eventuale divorzio e viene quindi infranto il dogma per cui il divorzio non può essere oggetto di pattuizioni; </a:t>
            </a:r>
          </a:p>
          <a:p>
            <a:pPr marL="498107" indent="-498107" algn="just" defTabSz="1682495">
              <a:spcBef>
                <a:spcPts val="4600"/>
              </a:spcBef>
              <a:buClrTx/>
              <a:buSzPct val="100000"/>
              <a:buChar char="•"/>
              <a:defRPr sz="3680"/>
            </a:pPr>
            <a:r>
              <a:rPr sz="4968">
                <a:solidFill>
                  <a:srgbClr val="000000"/>
                </a:solidFill>
              </a:rPr>
              <a:t>in secondo luogo la corte tratta incidentalmente anche il problema dei patti che hanno ad oggetto l’assegno divorzile per effettuare una ricognizione del contrasto che si è creato fra la giurisprudenza tradizionale e una parte della dottrina</a:t>
            </a:r>
            <a:r>
              <a:t> </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217">
                                            <p:bg/>
                                          </p:spTgt>
                                        </p:tgtEl>
                                        <p:attrNameLst>
                                          <p:attrName>style.visibility</p:attrName>
                                        </p:attrNameLst>
                                      </p:cBhvr>
                                      <p:to>
                                        <p:strVal val="visible"/>
                                      </p:to>
                                    </p:set>
                                  </p:childTnLst>
                                </p:cTn>
                              </p:par>
                              <p:par>
                                <p:cTn id="7" presetClass="entr" nodeType="withEffect" presetSubtype="0" presetID="1" grpId="1" fill="hold">
                                  <p:stCondLst>
                                    <p:cond delay="0"/>
                                  </p:stCondLst>
                                  <p:iterate type="el" backwards="0">
                                    <p:tmAbs val="0"/>
                                  </p:iterate>
                                  <p:childTnLst>
                                    <p:set>
                                      <p:cBhvr>
                                        <p:cTn id="8" fill="hold"/>
                                        <p:tgtEl>
                                          <p:spTgt spid="217">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Class="entr" nodeType="clickEffect" presetSubtype="0" presetID="1" grpId="1" fill="hold">
                                  <p:stCondLst>
                                    <p:cond delay="0"/>
                                  </p:stCondLst>
                                  <p:iterate type="el" backwards="0">
                                    <p:tmAbs val="0"/>
                                  </p:iterate>
                                  <p:childTnLst>
                                    <p:set>
                                      <p:cBhvr>
                                        <p:cTn id="12" fill="hold"/>
                                        <p:tgtEl>
                                          <p:spTgt spid="217">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0" presetID="1" grpId="1" fill="hold">
                                  <p:stCondLst>
                                    <p:cond delay="0"/>
                                  </p:stCondLst>
                                  <p:iterate type="el" backwards="0">
                                    <p:tmAbs val="0"/>
                                  </p:iterate>
                                  <p:childTnLst>
                                    <p:set>
                                      <p:cBhvr>
                                        <p:cTn id="16" fill="hold"/>
                                        <p:tgtEl>
                                          <p:spTgt spid="217">
                                            <p:txEl>
                                              <p:pRg st="2" end="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217" grpId="1"/>
    </p:bldLst>
  </p:timing>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9" name="Due sentenze che contengono un…"/>
          <p:cNvSpPr txBox="1"/>
          <p:nvPr>
            <p:ph type="title"/>
          </p:nvPr>
        </p:nvSpPr>
        <p:spPr>
          <a:xfrm>
            <a:off x="3962400" y="690281"/>
            <a:ext cx="16459200" cy="2286001"/>
          </a:xfrm>
          <a:prstGeom prst="rect">
            <a:avLst/>
          </a:prstGeom>
        </p:spPr>
        <p:txBody>
          <a:bodyPr>
            <a:normAutofit fontScale="100000" lnSpcReduction="0"/>
          </a:bodyPr>
          <a:lstStyle/>
          <a:p>
            <a:pPr defTabSz="1353311">
              <a:defRPr sz="6808"/>
            </a:pPr>
            <a:r>
              <a:t>Due sentenze che contengono un </a:t>
            </a:r>
          </a:p>
          <a:p>
            <a:pPr defTabSz="1353311">
              <a:defRPr sz="6808"/>
            </a:pPr>
            <a:r>
              <a:rPr i="1"/>
              <a:t>obiter dictum</a:t>
            </a:r>
            <a:r>
              <a:t> </a:t>
            </a:r>
          </a:p>
        </p:txBody>
      </p:sp>
      <p:sp>
        <p:nvSpPr>
          <p:cNvPr id="220" name="In questa prospettiva:…"/>
          <p:cNvSpPr txBox="1"/>
          <p:nvPr>
            <p:ph type="body" sz="half" idx="1"/>
          </p:nvPr>
        </p:nvSpPr>
        <p:spPr>
          <a:xfrm>
            <a:off x="4527550" y="3335953"/>
            <a:ext cx="15325729" cy="7868436"/>
          </a:xfrm>
          <a:prstGeom prst="rect">
            <a:avLst/>
          </a:prstGeom>
        </p:spPr>
        <p:txBody>
          <a:bodyPr/>
          <a:lstStyle/>
          <a:p>
            <a:pPr marL="0" indent="0" algn="just" defTabSz="1645919">
              <a:spcBef>
                <a:spcPts val="5400"/>
              </a:spcBef>
              <a:buClrTx/>
              <a:buSzTx/>
              <a:buNone/>
              <a:defRPr sz="5760">
                <a:solidFill>
                  <a:srgbClr val="000000"/>
                </a:solidFill>
              </a:defRPr>
            </a:pPr>
            <a:r>
              <a:t>In questa prospettiva:</a:t>
            </a:r>
          </a:p>
          <a:p>
            <a:pPr marL="577515" indent="-577515" algn="just" defTabSz="1645919">
              <a:spcBef>
                <a:spcPts val="5400"/>
              </a:spcBef>
              <a:buClrTx/>
              <a:buSzPct val="100000"/>
              <a:buChar char="•"/>
              <a:defRPr sz="4140"/>
            </a:pPr>
            <a:r>
              <a:rPr sz="5760">
                <a:solidFill>
                  <a:srgbClr val="000000"/>
                </a:solidFill>
              </a:rPr>
              <a:t>la Cassazione riferisce che la propria giurisprudenza tradizionale è stata criticata per non essersi adeguata alla «evoluzione del sistema normativo, ormai orientato a riconoscere sempre più ampi spazi di autonomia ai coniugi nel determinare i propri rapporti economici, anche successivi alla crisi coniugale»</a:t>
            </a:r>
            <a:r>
              <a:t> </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16" presetID="23" grpId="1" fill="hold">
                                  <p:stCondLst>
                                    <p:cond delay="0"/>
                                  </p:stCondLst>
                                  <p:iterate type="el" backwards="0">
                                    <p:tmAbs val="0"/>
                                  </p:iterate>
                                  <p:childTnLst>
                                    <p:set>
                                      <p:cBhvr>
                                        <p:cTn id="6" fill="hold"/>
                                        <p:tgtEl>
                                          <p:spTgt spid="220">
                                            <p:bg/>
                                          </p:spTgt>
                                        </p:tgtEl>
                                        <p:attrNameLst>
                                          <p:attrName>style.visibility</p:attrName>
                                        </p:attrNameLst>
                                      </p:cBhvr>
                                      <p:to>
                                        <p:strVal val="visible"/>
                                      </p:to>
                                    </p:set>
                                    <p:anim calcmode="lin" valueType="num">
                                      <p:cBhvr>
                                        <p:cTn id="7" dur="1000" fill="hold"/>
                                        <p:tgtEl>
                                          <p:spTgt spid="220">
                                            <p:bg/>
                                          </p:spTgt>
                                        </p:tgtEl>
                                        <p:attrNameLst>
                                          <p:attrName>ppt_w</p:attrName>
                                        </p:attrNameLst>
                                      </p:cBhvr>
                                      <p:tavLst>
                                        <p:tav tm="0">
                                          <p:val>
                                            <p:fltVal val="0"/>
                                          </p:val>
                                        </p:tav>
                                        <p:tav tm="100000">
                                          <p:val>
                                            <p:strVal val="#ppt_w"/>
                                          </p:val>
                                        </p:tav>
                                      </p:tavLst>
                                    </p:anim>
                                    <p:anim calcmode="lin" valueType="num">
                                      <p:cBhvr>
                                        <p:cTn id="8" dur="1000" fill="hold"/>
                                        <p:tgtEl>
                                          <p:spTgt spid="220">
                                            <p:bg/>
                                          </p:spTgt>
                                        </p:tgtEl>
                                        <p:attrNameLst>
                                          <p:attrName>ppt_h</p:attrName>
                                        </p:attrNameLst>
                                      </p:cBhvr>
                                      <p:tavLst>
                                        <p:tav tm="0">
                                          <p:val>
                                            <p:fltVal val="0"/>
                                          </p:val>
                                        </p:tav>
                                        <p:tav tm="100000">
                                          <p:val>
                                            <p:strVal val="#ppt_h"/>
                                          </p:val>
                                        </p:tav>
                                      </p:tavLst>
                                    </p:anim>
                                  </p:childTnLst>
                                </p:cTn>
                              </p:par>
                              <p:par>
                                <p:cTn id="9" presetClass="entr" nodeType="withEffect" presetSubtype="16" presetID="23" grpId="1" fill="hold">
                                  <p:stCondLst>
                                    <p:cond delay="0"/>
                                  </p:stCondLst>
                                  <p:iterate type="el" backwards="0">
                                    <p:tmAbs val="0"/>
                                  </p:iterate>
                                  <p:childTnLst>
                                    <p:set>
                                      <p:cBhvr>
                                        <p:cTn id="10" fill="hold"/>
                                        <p:tgtEl>
                                          <p:spTgt spid="220">
                                            <p:txEl>
                                              <p:pRg st="0" end="0"/>
                                            </p:txEl>
                                          </p:spTgt>
                                        </p:tgtEl>
                                        <p:attrNameLst>
                                          <p:attrName>style.visibility</p:attrName>
                                        </p:attrNameLst>
                                      </p:cBhvr>
                                      <p:to>
                                        <p:strVal val="visible"/>
                                      </p:to>
                                    </p:set>
                                    <p:anim calcmode="lin" valueType="num">
                                      <p:cBhvr>
                                        <p:cTn id="11" dur="1000" fill="hold"/>
                                        <p:tgtEl>
                                          <p:spTgt spid="220">
                                            <p:txEl>
                                              <p:pRg st="0" end="0"/>
                                            </p:txEl>
                                          </p:spTgt>
                                        </p:tgtEl>
                                        <p:attrNameLst>
                                          <p:attrName>ppt_w</p:attrName>
                                        </p:attrNameLst>
                                      </p:cBhvr>
                                      <p:tavLst>
                                        <p:tav tm="0">
                                          <p:val>
                                            <p:fltVal val="0"/>
                                          </p:val>
                                        </p:tav>
                                        <p:tav tm="100000">
                                          <p:val>
                                            <p:strVal val="#ppt_w"/>
                                          </p:val>
                                        </p:tav>
                                      </p:tavLst>
                                    </p:anim>
                                    <p:anim calcmode="lin" valueType="num">
                                      <p:cBhvr>
                                        <p:cTn id="12" dur="1000" fill="hold"/>
                                        <p:tgtEl>
                                          <p:spTgt spid="220">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16" presetID="23" grpId="1" fill="hold">
                                  <p:stCondLst>
                                    <p:cond delay="0"/>
                                  </p:stCondLst>
                                  <p:iterate type="el" backwards="0">
                                    <p:tmAbs val="0"/>
                                  </p:iterate>
                                  <p:childTnLst>
                                    <p:set>
                                      <p:cBhvr>
                                        <p:cTn id="16" fill="hold"/>
                                        <p:tgtEl>
                                          <p:spTgt spid="220">
                                            <p:txEl>
                                              <p:pRg st="1" end="1"/>
                                            </p:txEl>
                                          </p:spTgt>
                                        </p:tgtEl>
                                        <p:attrNameLst>
                                          <p:attrName>style.visibility</p:attrName>
                                        </p:attrNameLst>
                                      </p:cBhvr>
                                      <p:to>
                                        <p:strVal val="visible"/>
                                      </p:to>
                                    </p:set>
                                    <p:anim calcmode="lin" valueType="num">
                                      <p:cBhvr>
                                        <p:cTn id="17" dur="1000" fill="hold"/>
                                        <p:tgtEl>
                                          <p:spTgt spid="220">
                                            <p:txEl>
                                              <p:pRg st="1" end="1"/>
                                            </p:txEl>
                                          </p:spTgt>
                                        </p:tgtEl>
                                        <p:attrNameLst>
                                          <p:attrName>ppt_w</p:attrName>
                                        </p:attrNameLst>
                                      </p:cBhvr>
                                      <p:tavLst>
                                        <p:tav tm="0">
                                          <p:val>
                                            <p:fltVal val="0"/>
                                          </p:val>
                                        </p:tav>
                                        <p:tav tm="100000">
                                          <p:val>
                                            <p:strVal val="#ppt_w"/>
                                          </p:val>
                                        </p:tav>
                                      </p:tavLst>
                                    </p:anim>
                                    <p:anim calcmode="lin" valueType="num">
                                      <p:cBhvr>
                                        <p:cTn id="18" dur="1000" fill="hold"/>
                                        <p:tgtEl>
                                          <p:spTgt spid="220">
                                            <p:txEl>
                                              <p:pRg st="1" end="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1" animBg="1" rev="0" advAuto="0" spid="220" grpId="1"/>
    </p:bldLst>
  </p:timing>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2" name="Cass. 20 agosto 2014, n. 18066…"/>
          <p:cNvSpPr txBox="1"/>
          <p:nvPr>
            <p:ph type="body" idx="1"/>
          </p:nvPr>
        </p:nvSpPr>
        <p:spPr>
          <a:xfrm>
            <a:off x="4527550" y="3256349"/>
            <a:ext cx="15325729" cy="9014840"/>
          </a:xfrm>
          <a:prstGeom prst="rect">
            <a:avLst/>
          </a:prstGeom>
        </p:spPr>
        <p:txBody>
          <a:bodyPr/>
          <a:lstStyle/>
          <a:p>
            <a:pPr marL="0" indent="0" algn="ctr" defTabSz="1645919">
              <a:spcBef>
                <a:spcPts val="3200"/>
              </a:spcBef>
              <a:buClrTx/>
              <a:buSzTx/>
              <a:buNone/>
              <a:defRPr sz="6119">
                <a:solidFill>
                  <a:srgbClr val="FF2712"/>
                </a:solidFill>
              </a:defRPr>
            </a:pPr>
            <a:r>
              <a:t>Cass. 20 agosto 2014, n. 18066</a:t>
            </a:r>
          </a:p>
          <a:p>
            <a:pPr marL="0" indent="0" algn="just" defTabSz="1645919">
              <a:spcBef>
                <a:spcPts val="3200"/>
              </a:spcBef>
              <a:buClrTx/>
              <a:buSzTx/>
              <a:buNone/>
              <a:defRPr sz="6119">
                <a:solidFill>
                  <a:srgbClr val="000000"/>
                </a:solidFill>
              </a:defRPr>
            </a:pPr>
            <a:r>
              <a:t>In questo caso la Corte ha affrontato il problema che ci occupa incidentalmente, essendo chiamata ad affrontare la questione della efficacia delle conclusioni conformi presentate dalle parti nell'ambito di un giudizio di divorzio durante il quale è stato raggiunto un accordo</a:t>
            </a:r>
          </a:p>
        </p:txBody>
      </p:sp>
      <p:sp>
        <p:nvSpPr>
          <p:cNvPr id="223" name="Numero diapositiva"/>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24" name="Due sentenze che contengono un…"/>
          <p:cNvSpPr txBox="1"/>
          <p:nvPr>
            <p:ph type="title"/>
          </p:nvPr>
        </p:nvSpPr>
        <p:spPr>
          <a:xfrm>
            <a:off x="3962400" y="690281"/>
            <a:ext cx="16459200" cy="2286001"/>
          </a:xfrm>
          <a:prstGeom prst="rect">
            <a:avLst/>
          </a:prstGeom>
        </p:spPr>
        <p:txBody>
          <a:bodyPr>
            <a:normAutofit fontScale="100000" lnSpcReduction="0"/>
          </a:bodyPr>
          <a:lstStyle/>
          <a:p>
            <a:pPr defTabSz="1353311">
              <a:defRPr sz="6808"/>
            </a:pPr>
            <a:r>
              <a:t>Due sentenze che contengono un </a:t>
            </a:r>
          </a:p>
          <a:p>
            <a:pPr defTabSz="1353311">
              <a:defRPr sz="6808"/>
            </a:pPr>
            <a:r>
              <a:rPr i="1"/>
              <a:t>obiter dictum</a:t>
            </a:r>
            <a:r>
              <a:t> </a:t>
            </a:r>
          </a:p>
        </p:txBody>
      </p:sp>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6" name="In questo contesto, trattando incidentalmente il problema dei patti in vista del divorzio si afferma:…"/>
          <p:cNvSpPr txBox="1"/>
          <p:nvPr>
            <p:ph type="body" idx="1"/>
          </p:nvPr>
        </p:nvSpPr>
        <p:spPr>
          <a:xfrm>
            <a:off x="3587749" y="3150900"/>
            <a:ext cx="17208502" cy="10326478"/>
          </a:xfrm>
          <a:prstGeom prst="rect">
            <a:avLst/>
          </a:prstGeom>
        </p:spPr>
        <p:txBody>
          <a:bodyPr/>
          <a:lstStyle/>
          <a:p>
            <a:pPr marL="0" indent="0" algn="just" defTabSz="914400">
              <a:spcBef>
                <a:spcPts val="1700"/>
              </a:spcBef>
              <a:buClrTx/>
              <a:buSzTx/>
              <a:buNone/>
              <a:defRPr sz="4300"/>
            </a:pPr>
            <a:r>
              <a:t>In questo contesto, trattando incidentalmente il problema dei patti in vista del divorzio si afferma:</a:t>
            </a:r>
          </a:p>
          <a:p>
            <a:pPr marL="431131" indent="-431131" algn="just" defTabSz="914400">
              <a:spcBef>
                <a:spcPts val="1700"/>
              </a:spcBef>
              <a:buClrTx/>
              <a:buSzPct val="100000"/>
              <a:buChar char="•"/>
              <a:defRPr sz="4300"/>
            </a:pPr>
            <a:r>
              <a:t>«tali accordi [gli accordi in vista del futuro divorzio] sono molto frequenti negli altri Stati, segnatamente quelli di cultura anglosassone, dove essi svolgono una </a:t>
            </a:r>
            <a:r>
              <a:rPr>
                <a:solidFill>
                  <a:srgbClr val="FF2712"/>
                </a:solidFill>
              </a:rPr>
              <a:t>proficua funzione di deflazione delle controversie</a:t>
            </a:r>
            <a:r>
              <a:t> familiari e divorzili»; </a:t>
            </a:r>
          </a:p>
          <a:p>
            <a:pPr marL="0" indent="0" algn="just" defTabSz="914400">
              <a:spcBef>
                <a:spcPts val="1700"/>
              </a:spcBef>
              <a:buClrTx/>
              <a:buSzTx/>
              <a:buNone/>
              <a:defRPr sz="4300"/>
            </a:pPr>
            <a:r>
              <a:t>e conclude il ragionamento ricordando</a:t>
            </a:r>
          </a:p>
          <a:p>
            <a:pPr marL="431131" indent="-431131" algn="just" defTabSz="914400">
              <a:spcBef>
                <a:spcPts val="1700"/>
              </a:spcBef>
              <a:buClrTx/>
              <a:buSzPct val="100000"/>
              <a:buChar char="•"/>
              <a:defRPr sz="4300"/>
            </a:pPr>
            <a:r>
              <a:t>«le critiche di parte della dottrina all’orientamento tradizionale, che trascurerebbe di considerare adeguatamente non solo i principî di diritto di famiglia ma la stessa evoluzione del sistema normativo, </a:t>
            </a:r>
            <a:r>
              <a:rPr>
                <a:solidFill>
                  <a:srgbClr val="FF2712"/>
                </a:solidFill>
              </a:rPr>
              <a:t>ormai orientato a riconoscere sempre più spazi di autonomia ai coniugi nel determinare i propri rapporti economici, anche successivi alla crisi coniugale, ferma ovviamente la tutela dell’interesse dei figli minori</a:t>
            </a:r>
            <a:r>
              <a:t>»</a:t>
            </a:r>
          </a:p>
        </p:txBody>
      </p:sp>
      <p:sp>
        <p:nvSpPr>
          <p:cNvPr id="227" name="Numero diapositiva"/>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28" name="Due sentenze che contengono un…"/>
          <p:cNvSpPr txBox="1"/>
          <p:nvPr>
            <p:ph type="title"/>
          </p:nvPr>
        </p:nvSpPr>
        <p:spPr>
          <a:xfrm>
            <a:off x="3962400" y="690281"/>
            <a:ext cx="16459200" cy="2286001"/>
          </a:xfrm>
          <a:prstGeom prst="rect">
            <a:avLst/>
          </a:prstGeom>
        </p:spPr>
        <p:txBody>
          <a:bodyPr>
            <a:normAutofit fontScale="100000" lnSpcReduction="0"/>
          </a:bodyPr>
          <a:lstStyle/>
          <a:p>
            <a:pPr defTabSz="1353311">
              <a:defRPr sz="6808"/>
            </a:pPr>
            <a:r>
              <a:t>Due sentenze che contengono un </a:t>
            </a:r>
          </a:p>
          <a:p>
            <a:pPr defTabSz="1353311">
              <a:defRPr sz="6808"/>
            </a:pPr>
            <a:r>
              <a:rPr i="1"/>
              <a:t>obiter dictum</a:t>
            </a:r>
            <a:r>
              <a:t> </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226">
                                            <p:bg/>
                                          </p:spTgt>
                                        </p:tgtEl>
                                        <p:attrNameLst>
                                          <p:attrName>style.visibility</p:attrName>
                                        </p:attrNameLst>
                                      </p:cBhvr>
                                      <p:to>
                                        <p:strVal val="visible"/>
                                      </p:to>
                                    </p:set>
                                  </p:childTnLst>
                                </p:cTn>
                              </p:par>
                              <p:par>
                                <p:cTn id="7" presetClass="entr" nodeType="withEffect" presetSubtype="0" presetID="1" grpId="1" fill="hold">
                                  <p:stCondLst>
                                    <p:cond delay="0"/>
                                  </p:stCondLst>
                                  <p:iterate type="el" backwards="0">
                                    <p:tmAbs val="0"/>
                                  </p:iterate>
                                  <p:childTnLst>
                                    <p:set>
                                      <p:cBhvr>
                                        <p:cTn id="8" fill="hold"/>
                                        <p:tgtEl>
                                          <p:spTgt spid="226">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Class="entr" nodeType="clickEffect" presetSubtype="0" presetID="1" grpId="1" fill="hold">
                                  <p:stCondLst>
                                    <p:cond delay="0"/>
                                  </p:stCondLst>
                                  <p:iterate type="el" backwards="0">
                                    <p:tmAbs val="0"/>
                                  </p:iterate>
                                  <p:childTnLst>
                                    <p:set>
                                      <p:cBhvr>
                                        <p:cTn id="12" fill="hold"/>
                                        <p:tgtEl>
                                          <p:spTgt spid="226">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0" presetID="1" grpId="1" fill="hold">
                                  <p:stCondLst>
                                    <p:cond delay="0"/>
                                  </p:stCondLst>
                                  <p:iterate type="el" backwards="0">
                                    <p:tmAbs val="0"/>
                                  </p:iterate>
                                  <p:childTnLst>
                                    <p:set>
                                      <p:cBhvr>
                                        <p:cTn id="16" fill="hold"/>
                                        <p:tgtEl>
                                          <p:spTgt spid="226">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Class="entr" nodeType="clickEffect" presetSubtype="0" presetID="1" grpId="1" fill="hold">
                                  <p:stCondLst>
                                    <p:cond delay="0"/>
                                  </p:stCondLst>
                                  <p:iterate type="el" backwards="0">
                                    <p:tmAbs val="0"/>
                                  </p:iterate>
                                  <p:childTnLst>
                                    <p:set>
                                      <p:cBhvr>
                                        <p:cTn id="20" fill="hold"/>
                                        <p:tgtEl>
                                          <p:spTgt spid="226">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Class="entr" nodeType="clickEffect" presetSubtype="0" presetID="1" grpId="1" fill="hold">
                                  <p:stCondLst>
                                    <p:cond delay="0"/>
                                  </p:stCondLst>
                                  <p:iterate type="el" backwards="0">
                                    <p:tmAbs val="0"/>
                                  </p:iterate>
                                  <p:childTnLst>
                                    <p:set>
                                      <p:cBhvr>
                                        <p:cTn id="24" fill="hold"/>
                                        <p:tgtEl>
                                          <p:spTgt spid="226">
                                            <p:txEl>
                                              <p:pRg st="4" end="4"/>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226" grpId="1"/>
    </p:bldLst>
  </p:timing>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gradFill flip="none" rotWithShape="1">
          <a:gsLst>
            <a:gs pos="0">
              <a:srgbClr val="1E86C0"/>
            </a:gs>
            <a:gs pos="75000">
              <a:srgbClr val="C1DBFE"/>
            </a:gs>
            <a:gs pos="100000">
              <a:srgbClr val="A3C8F5"/>
            </a:gs>
          </a:gsLst>
          <a:path path="circle">
            <a:fillToRect l="50000" t="50000" r="50000" b="50000"/>
          </a:path>
        </a:gradFill>
      </p:bgPr>
    </p:bg>
    <p:spTree>
      <p:nvGrpSpPr>
        <p:cNvPr id="1" name=""/>
        <p:cNvGrpSpPr/>
        <p:nvPr/>
      </p:nvGrpSpPr>
      <p:grpSpPr>
        <a:xfrm>
          <a:off x="0" y="0"/>
          <a:ext cx="0" cy="0"/>
          <a:chOff x="0" y="0"/>
          <a:chExt cx="0" cy="0"/>
        </a:xfrm>
      </p:grpSpPr>
      <p:sp>
        <p:nvSpPr>
          <p:cNvPr id="230" name="Due marce indietro"/>
          <p:cNvSpPr txBox="1"/>
          <p:nvPr>
            <p:ph type="title"/>
          </p:nvPr>
        </p:nvSpPr>
        <p:spPr>
          <a:prstGeom prst="rect">
            <a:avLst/>
          </a:prstGeom>
        </p:spPr>
        <p:txBody>
          <a:bodyPr/>
          <a:lstStyle/>
          <a:p>
            <a:pPr/>
            <a:r>
              <a:t>Due marce indietro</a:t>
            </a:r>
          </a:p>
        </p:txBody>
      </p:sp>
      <p:sp>
        <p:nvSpPr>
          <p:cNvPr id="231" name="Gli accordi con i quali i coniugi fissano, in sede di separazione, il regime giuridico-patrimoniale in vista di un futuro ed eventuale divorzio, sono invalidi per illiceità della causa, perché stipulati in violazione del principio fondamentale di radical"/>
          <p:cNvSpPr txBox="1"/>
          <p:nvPr>
            <p:ph type="body" sz="half" idx="1"/>
          </p:nvPr>
        </p:nvSpPr>
        <p:spPr>
          <a:xfrm>
            <a:off x="4546600" y="4473789"/>
            <a:ext cx="15313024" cy="7038761"/>
          </a:xfrm>
          <a:prstGeom prst="rect">
            <a:avLst/>
          </a:prstGeom>
        </p:spPr>
        <p:txBody>
          <a:bodyPr/>
          <a:lstStyle>
            <a:lvl1pPr marL="0" indent="0">
              <a:spcBef>
                <a:spcPts val="1200"/>
              </a:spcBef>
              <a:buClrTx/>
              <a:buSzTx/>
              <a:buNone/>
              <a:defRPr sz="6000">
                <a:solidFill>
                  <a:srgbClr val="000000"/>
                </a:solidFill>
              </a:defRPr>
            </a:lvl1pPr>
          </a:lstStyle>
          <a:p>
            <a:pPr/>
            <a:r>
              <a:t>Gli accordi con i quali i coniugi fissano, in sede di separazione, il regime giuridico-patrimoniale in vista di un futuro ed eventuale divorzio, sono invalidi per illiceità della causa, perché stipulati in violazione del principio fondamentale di radicale indisponibilità dei diritti in materia matrimoniale, espresso dall'art. 160 c.c.</a:t>
            </a:r>
          </a:p>
        </p:txBody>
      </p:sp>
      <p:sp>
        <p:nvSpPr>
          <p:cNvPr id="232" name="Numero diapositiva"/>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33" name="Cass. 30 gennaio 2017, n. 2224"/>
          <p:cNvSpPr txBox="1"/>
          <p:nvPr/>
        </p:nvSpPr>
        <p:spPr>
          <a:xfrm>
            <a:off x="7623413" y="3050161"/>
            <a:ext cx="9124475" cy="1033781"/>
          </a:xfrm>
          <a:prstGeom prst="rect">
            <a:avLst/>
          </a:prstGeom>
          <a:ln w="12700">
            <a:miter lim="400000"/>
          </a:ln>
          <a:extLst>
            <a:ext uri="{C572A759-6A51-4108-AA02-DFA0A04FC94B}">
              <ma14:wrappingTextBoxFlag xmlns:ma14="http://schemas.microsoft.com/office/mac/drawingml/2011/main" val="1"/>
            </a:ext>
          </a:extLst>
        </p:spPr>
        <p:txBody>
          <a:bodyPr wrap="none" tIns="91439" bIns="91439">
            <a:spAutoFit/>
          </a:bodyPr>
          <a:lstStyle>
            <a:lvl1pPr algn="l" defTabSz="1828800">
              <a:spcBef>
                <a:spcPts val="1200"/>
              </a:spcBef>
              <a:defRPr sz="5600">
                <a:solidFill>
                  <a:srgbClr val="FF2712"/>
                </a:solidFill>
                <a:latin typeface="Calisto MT"/>
                <a:ea typeface="Calisto MT"/>
                <a:cs typeface="Calisto MT"/>
                <a:sym typeface="Calisto MT"/>
              </a:defRPr>
            </a:lvl1pPr>
          </a:lstStyle>
          <a:p>
            <a:pPr/>
            <a:r>
              <a:t>Cass. 30 gennaio 2017, n. 2224</a:t>
            </a:r>
          </a:p>
        </p:txBody>
      </p:sp>
    </p:spTree>
  </p:cSld>
  <p:clrMapOvr>
    <a:masterClrMapping/>
  </p:clrMapOvr>
  <p:transition xmlns:p14="http://schemas.microsoft.com/office/powerpoint/2010/main" spd="med" advClick="1"/>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gradFill flip="none" rotWithShape="1">
          <a:gsLst>
            <a:gs pos="0">
              <a:srgbClr val="1E86C0"/>
            </a:gs>
            <a:gs pos="75000">
              <a:srgbClr val="C1DBFE"/>
            </a:gs>
            <a:gs pos="100000">
              <a:srgbClr val="A3C8F5"/>
            </a:gs>
          </a:gsLst>
          <a:path path="circle">
            <a:fillToRect l="50000" t="50000" r="50000" b="50000"/>
          </a:path>
        </a:gradFill>
      </p:bgPr>
    </p:bg>
    <p:spTree>
      <p:nvGrpSpPr>
        <p:cNvPr id="1" name=""/>
        <p:cNvGrpSpPr/>
        <p:nvPr/>
      </p:nvGrpSpPr>
      <p:grpSpPr>
        <a:xfrm>
          <a:off x="0" y="0"/>
          <a:ext cx="0" cy="0"/>
          <a:chOff x="0" y="0"/>
          <a:chExt cx="0" cy="0"/>
        </a:xfrm>
      </p:grpSpPr>
      <p:sp>
        <p:nvSpPr>
          <p:cNvPr id="235" name="Due marce indietro"/>
          <p:cNvSpPr txBox="1"/>
          <p:nvPr>
            <p:ph type="title"/>
          </p:nvPr>
        </p:nvSpPr>
        <p:spPr>
          <a:prstGeom prst="rect">
            <a:avLst/>
          </a:prstGeom>
        </p:spPr>
        <p:txBody>
          <a:bodyPr/>
          <a:lstStyle/>
          <a:p>
            <a:pPr/>
            <a:r>
              <a:t>Due marce indietro</a:t>
            </a:r>
          </a:p>
        </p:txBody>
      </p:sp>
      <p:sp>
        <p:nvSpPr>
          <p:cNvPr id="236" name="Degli accordi con i quali i coniugi fissano, in sede di separazione, il regime giuridico-patrimoniale in vista di un futuro ed eventuale divorzio, invalidi per illiceità della causa, perché stipulati in violazione del principio fondamentale di radicale i"/>
          <p:cNvSpPr txBox="1"/>
          <p:nvPr>
            <p:ph type="body" sz="half" idx="1"/>
          </p:nvPr>
        </p:nvSpPr>
        <p:spPr>
          <a:xfrm>
            <a:off x="4546600" y="4473789"/>
            <a:ext cx="15313024" cy="7038761"/>
          </a:xfrm>
          <a:prstGeom prst="rect">
            <a:avLst/>
          </a:prstGeom>
        </p:spPr>
        <p:txBody>
          <a:bodyPr/>
          <a:lstStyle/>
          <a:p>
            <a:pPr marL="0" indent="0" defTabSz="1261872">
              <a:spcBef>
                <a:spcPts val="800"/>
              </a:spcBef>
              <a:buClrTx/>
              <a:buSzTx/>
              <a:buNone/>
              <a:defRPr sz="4140">
                <a:solidFill>
                  <a:srgbClr val="000000"/>
                </a:solidFill>
              </a:defRPr>
            </a:pPr>
            <a:r>
              <a:t>Degli accordi con i quali i coniugi fissano, in sede di separazione, il regime giuridico-patrimoniale in vista di un futuro ed eventuale divorzio, invalidi per illiceità della causa, perché stipulati in violazione del principio fondamentale di radicale indisponibilità dei diritti in materia matrimoniale di cui all'</a:t>
            </a:r>
            <a:r>
              <a:rPr u="sng">
                <a:solidFill>
                  <a:srgbClr val="0F8538"/>
                </a:solidFill>
                <a:uFill>
                  <a:solidFill>
                    <a:srgbClr val="0F8538"/>
                  </a:solidFill>
                </a:uFill>
              </a:rPr>
              <a:t>articolo 160 c.c.</a:t>
            </a:r>
            <a:r>
              <a:t>, non può tenersi conto non solo quando limitino o addirittura escludano il diritto del coniuge economicamente più debole al conseguimento di quanto necessario a soddisfare le esigenze della vita, ma anche quando soddisfino pienamente tali esigenze, in quanto una preventiva pattuizione potrebbe determinare il consenso alla dichiarazione della cessazione degli effetti civili del matrimonio</a:t>
            </a:r>
          </a:p>
        </p:txBody>
      </p:sp>
      <p:sp>
        <p:nvSpPr>
          <p:cNvPr id="237" name="Numero diapositiva"/>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38" name="Cass. 26 aprile 2021, n. 11012"/>
          <p:cNvSpPr txBox="1"/>
          <p:nvPr/>
        </p:nvSpPr>
        <p:spPr>
          <a:xfrm>
            <a:off x="7623413" y="3050161"/>
            <a:ext cx="8821659" cy="1033781"/>
          </a:xfrm>
          <a:prstGeom prst="rect">
            <a:avLst/>
          </a:prstGeom>
          <a:ln w="12700">
            <a:miter lim="400000"/>
          </a:ln>
          <a:extLst>
            <a:ext uri="{C572A759-6A51-4108-AA02-DFA0A04FC94B}">
              <ma14:wrappingTextBoxFlag xmlns:ma14="http://schemas.microsoft.com/office/mac/drawingml/2011/main" val="1"/>
            </a:ext>
          </a:extLst>
        </p:spPr>
        <p:txBody>
          <a:bodyPr wrap="none" tIns="91439" bIns="91439">
            <a:spAutoFit/>
          </a:bodyPr>
          <a:lstStyle>
            <a:lvl1pPr algn="l" defTabSz="1828800">
              <a:spcBef>
                <a:spcPts val="1200"/>
              </a:spcBef>
              <a:defRPr sz="5600">
                <a:solidFill>
                  <a:srgbClr val="FF2712"/>
                </a:solidFill>
                <a:latin typeface="Calisto MT"/>
                <a:ea typeface="Calisto MT"/>
                <a:cs typeface="Calisto MT"/>
                <a:sym typeface="Calisto MT"/>
              </a:defRPr>
            </a:lvl1pPr>
          </a:lstStyle>
          <a:p>
            <a:pPr/>
            <a:r>
              <a:t>Cass. 26 aprile 2021, n. 11012</a:t>
            </a:r>
          </a:p>
        </p:txBody>
      </p:sp>
    </p:spTree>
  </p:cSld>
  <p:clrMapOvr>
    <a:masterClrMapping/>
  </p:clrMapOvr>
  <p:transition xmlns:p14="http://schemas.microsoft.com/office/powerpoint/2010/main" spd="med" advClick="1"/>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gradFill flip="none" rotWithShape="1">
          <a:gsLst>
            <a:gs pos="0">
              <a:srgbClr val="1E86C0"/>
            </a:gs>
            <a:gs pos="75000">
              <a:srgbClr val="C1DBFE"/>
            </a:gs>
            <a:gs pos="100000">
              <a:srgbClr val="A3C8F5"/>
            </a:gs>
          </a:gsLst>
          <a:path path="circle">
            <a:fillToRect l="50000" t="50000" r="50000" b="50000"/>
          </a:path>
        </a:gradFill>
      </p:bgPr>
    </p:bg>
    <p:spTree>
      <p:nvGrpSpPr>
        <p:cNvPr id="1" name=""/>
        <p:cNvGrpSpPr/>
        <p:nvPr/>
      </p:nvGrpSpPr>
      <p:grpSpPr>
        <a:xfrm>
          <a:off x="0" y="0"/>
          <a:ext cx="0" cy="0"/>
          <a:chOff x="0" y="0"/>
          <a:chExt cx="0" cy="0"/>
        </a:xfrm>
      </p:grpSpPr>
      <p:sp>
        <p:nvSpPr>
          <p:cNvPr id="240" name="E una marcia avanti"/>
          <p:cNvSpPr txBox="1"/>
          <p:nvPr>
            <p:ph type="title"/>
          </p:nvPr>
        </p:nvSpPr>
        <p:spPr>
          <a:prstGeom prst="rect">
            <a:avLst/>
          </a:prstGeom>
        </p:spPr>
        <p:txBody>
          <a:bodyPr/>
          <a:lstStyle/>
          <a:p>
            <a:pPr/>
            <a:r>
              <a:t>E una marcia avanti</a:t>
            </a:r>
          </a:p>
        </p:txBody>
      </p:sp>
      <p:sp>
        <p:nvSpPr>
          <p:cNvPr id="241" name="Deve ritenersi superato, il principio secondo cui gli accordi assunti prima del matrimonio o magari in sede di separazione consensuale, in vista del futuro divorzio, sono sempre nulli per illiceità della causa, perchè in contrasto con i principi di indis"/>
          <p:cNvSpPr txBox="1"/>
          <p:nvPr>
            <p:ph type="body" idx="1"/>
          </p:nvPr>
        </p:nvSpPr>
        <p:spPr>
          <a:xfrm>
            <a:off x="4546600" y="4473789"/>
            <a:ext cx="17066018" cy="8449631"/>
          </a:xfrm>
          <a:prstGeom prst="rect">
            <a:avLst/>
          </a:prstGeom>
        </p:spPr>
        <p:txBody>
          <a:bodyPr/>
          <a:lstStyle>
            <a:lvl1pPr marL="463215" indent="-463215" algn="just" defTabSz="1408175">
              <a:spcBef>
                <a:spcPts val="900"/>
              </a:spcBef>
              <a:buClrTx/>
              <a:buSzPct val="100000"/>
              <a:buChar char="•"/>
              <a:defRPr sz="4619">
                <a:solidFill>
                  <a:srgbClr val="000000"/>
                </a:solidFill>
              </a:defRPr>
            </a:lvl1pPr>
          </a:lstStyle>
          <a:p>
            <a:pPr/>
            <a:r>
              <a:t>Deve ritenersi superato, il principio secondo cui gli accordi assunti prima del matrimonio o magari in sede di separazione consensuale, in vista del futuro divorzio, sono sempre nulli per illiceità della causa, perchè in contrasto con i principi di indisponibilità  degli status e dello stesso assegno di divorzio. Va viceversa affermato che  tali accordi non producono effetti vincolanti tra le parti solo laddove contengano clausole chiaramente lesive degli interessi dei beneficiari dell'assegno di mantenimento oppure condizioni contrarie all'ordine pubblico: in mancanza di tali circostanze, l'accordo transattivo produce effetti obbligatori per le parti, e ciò anche se il suo contenuto non venga recepito in un provvedimento dell'autorità' giudiziaria</a:t>
            </a:r>
          </a:p>
        </p:txBody>
      </p:sp>
      <p:sp>
        <p:nvSpPr>
          <p:cNvPr id="242" name="Numero diapositiva"/>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43" name="Cass. 24 febbraio 2021 n. 5065"/>
          <p:cNvSpPr txBox="1"/>
          <p:nvPr/>
        </p:nvSpPr>
        <p:spPr>
          <a:xfrm>
            <a:off x="7623413" y="3050161"/>
            <a:ext cx="9064745" cy="1033781"/>
          </a:xfrm>
          <a:prstGeom prst="rect">
            <a:avLst/>
          </a:prstGeom>
          <a:ln w="12700">
            <a:miter lim="400000"/>
          </a:ln>
          <a:extLst>
            <a:ext uri="{C572A759-6A51-4108-AA02-DFA0A04FC94B}">
              <ma14:wrappingTextBoxFlag xmlns:ma14="http://schemas.microsoft.com/office/mac/drawingml/2011/main" val="1"/>
            </a:ext>
          </a:extLst>
        </p:spPr>
        <p:txBody>
          <a:bodyPr wrap="none" tIns="91439" bIns="91439">
            <a:spAutoFit/>
          </a:bodyPr>
          <a:lstStyle>
            <a:lvl1pPr algn="l" defTabSz="1828800">
              <a:spcBef>
                <a:spcPts val="1200"/>
              </a:spcBef>
              <a:defRPr sz="5600">
                <a:solidFill>
                  <a:srgbClr val="FF2712"/>
                </a:solidFill>
                <a:latin typeface="Calisto MT"/>
                <a:ea typeface="Calisto MT"/>
                <a:cs typeface="Calisto MT"/>
                <a:sym typeface="Calisto MT"/>
              </a:defRPr>
            </a:lvl1pPr>
          </a:lstStyle>
          <a:p>
            <a:pPr/>
            <a:r>
              <a:t>Cass. 24 febbraio 2021 n. 5065</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9" name="I patti in vista del divorzio"/>
          <p:cNvSpPr txBox="1"/>
          <p:nvPr>
            <p:ph type="title"/>
          </p:nvPr>
        </p:nvSpPr>
        <p:spPr>
          <a:xfrm>
            <a:off x="3962400" y="690281"/>
            <a:ext cx="16459200" cy="2286001"/>
          </a:xfrm>
          <a:prstGeom prst="rect">
            <a:avLst/>
          </a:prstGeom>
        </p:spPr>
        <p:txBody>
          <a:bodyPr>
            <a:normAutofit fontScale="100000" lnSpcReduction="0"/>
          </a:bodyPr>
          <a:lstStyle/>
          <a:p>
            <a:pPr/>
            <a:r>
              <a:t>I patti in vista del divorzio</a:t>
            </a:r>
          </a:p>
        </p:txBody>
      </p:sp>
      <p:sp>
        <p:nvSpPr>
          <p:cNvPr id="180" name="I patti in vista della crisi del matrimonio (prenuptial agreement — postnuptial agreement).…"/>
          <p:cNvSpPr txBox="1"/>
          <p:nvPr>
            <p:ph type="body" idx="1"/>
          </p:nvPr>
        </p:nvSpPr>
        <p:spPr>
          <a:xfrm>
            <a:off x="4527550" y="3421981"/>
            <a:ext cx="15325729" cy="8754146"/>
          </a:xfrm>
          <a:prstGeom prst="rect">
            <a:avLst/>
          </a:prstGeom>
        </p:spPr>
        <p:txBody>
          <a:bodyPr/>
          <a:lstStyle/>
          <a:p>
            <a:pPr marL="721894" indent="-721894" defTabSz="914400">
              <a:spcBef>
                <a:spcPts val="7600"/>
              </a:spcBef>
              <a:buClrTx/>
              <a:buSzPct val="100000"/>
              <a:buChar char="•"/>
              <a:defRPr sz="2400">
                <a:solidFill>
                  <a:srgbClr val="000000"/>
                </a:solidFill>
                <a:latin typeface="Times Roman"/>
                <a:ea typeface="Times Roman"/>
                <a:cs typeface="Times Roman"/>
                <a:sym typeface="Times Roman"/>
              </a:defRPr>
            </a:pPr>
            <a:r>
              <a:rPr sz="7200"/>
              <a:t>I patti in vista della crisi del matrimonio (prenuptial agreement — postnuptial agreement).</a:t>
            </a:r>
            <a:endParaRPr sz="7200"/>
          </a:p>
          <a:p>
            <a:pPr marL="721894" indent="-721894" defTabSz="914400">
              <a:spcBef>
                <a:spcPts val="0"/>
              </a:spcBef>
              <a:buClrTx/>
              <a:buSzPct val="100000"/>
              <a:buChar char="•"/>
              <a:defRPr sz="2400">
                <a:solidFill>
                  <a:srgbClr val="000000"/>
                </a:solidFill>
                <a:latin typeface="Times Roman"/>
                <a:ea typeface="Times Roman"/>
                <a:cs typeface="Times Roman"/>
                <a:sym typeface="Times Roman"/>
              </a:defRPr>
            </a:pPr>
            <a:r>
              <a:rPr sz="7200"/>
              <a:t>I patti stipulati al momento della separazione in vista del divorzio.</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32" presetID="23" grpId="1" fill="hold">
                                  <p:stCondLst>
                                    <p:cond delay="0"/>
                                  </p:stCondLst>
                                  <p:iterate type="el" backwards="0">
                                    <p:tmAbs val="0"/>
                                  </p:iterate>
                                  <p:childTnLst>
                                    <p:set>
                                      <p:cBhvr>
                                        <p:cTn id="6" fill="hold"/>
                                        <p:tgtEl>
                                          <p:spTgt spid="180">
                                            <p:bg/>
                                          </p:spTgt>
                                        </p:tgtEl>
                                        <p:attrNameLst>
                                          <p:attrName>style.visibility</p:attrName>
                                        </p:attrNameLst>
                                      </p:cBhvr>
                                      <p:to>
                                        <p:strVal val="visible"/>
                                      </p:to>
                                    </p:set>
                                    <p:anim calcmode="lin" valueType="num">
                                      <p:cBhvr>
                                        <p:cTn id="7" dur="1000" fill="hold"/>
                                        <p:tgtEl>
                                          <p:spTgt spid="180">
                                            <p:bg/>
                                          </p:spTgt>
                                        </p:tgtEl>
                                        <p:attrNameLst>
                                          <p:attrName>ppt_w</p:attrName>
                                        </p:attrNameLst>
                                      </p:cBhvr>
                                      <p:tavLst>
                                        <p:tav tm="0">
                                          <p:val>
                                            <p:strVal val="4*#ppt_w"/>
                                          </p:val>
                                        </p:tav>
                                        <p:tav tm="100000">
                                          <p:val>
                                            <p:strVal val="#ppt_w"/>
                                          </p:val>
                                        </p:tav>
                                      </p:tavLst>
                                    </p:anim>
                                    <p:anim calcmode="lin" valueType="num">
                                      <p:cBhvr>
                                        <p:cTn id="8" dur="1000" fill="hold"/>
                                        <p:tgtEl>
                                          <p:spTgt spid="180">
                                            <p:bg/>
                                          </p:spTgt>
                                        </p:tgtEl>
                                        <p:attrNameLst>
                                          <p:attrName>ppt_h</p:attrName>
                                        </p:attrNameLst>
                                      </p:cBhvr>
                                      <p:tavLst>
                                        <p:tav tm="0">
                                          <p:val>
                                            <p:strVal val="4*#ppt_h"/>
                                          </p:val>
                                        </p:tav>
                                        <p:tav tm="100000">
                                          <p:val>
                                            <p:strVal val="#ppt_h"/>
                                          </p:val>
                                        </p:tav>
                                      </p:tavLst>
                                    </p:anim>
                                  </p:childTnLst>
                                </p:cTn>
                              </p:par>
                              <p:par>
                                <p:cTn id="9" presetClass="entr" nodeType="withEffect" presetSubtype="32" presetID="23" grpId="1" fill="hold">
                                  <p:stCondLst>
                                    <p:cond delay="0"/>
                                  </p:stCondLst>
                                  <p:iterate type="el" backwards="0">
                                    <p:tmAbs val="0"/>
                                  </p:iterate>
                                  <p:childTnLst>
                                    <p:set>
                                      <p:cBhvr>
                                        <p:cTn id="10" fill="hold"/>
                                        <p:tgtEl>
                                          <p:spTgt spid="180">
                                            <p:txEl>
                                              <p:pRg st="0" end="0"/>
                                            </p:txEl>
                                          </p:spTgt>
                                        </p:tgtEl>
                                        <p:attrNameLst>
                                          <p:attrName>style.visibility</p:attrName>
                                        </p:attrNameLst>
                                      </p:cBhvr>
                                      <p:to>
                                        <p:strVal val="visible"/>
                                      </p:to>
                                    </p:set>
                                    <p:anim calcmode="lin" valueType="num">
                                      <p:cBhvr>
                                        <p:cTn id="11" dur="1000" fill="hold"/>
                                        <p:tgtEl>
                                          <p:spTgt spid="180">
                                            <p:txEl>
                                              <p:pRg st="0" end="0"/>
                                            </p:txEl>
                                          </p:spTgt>
                                        </p:tgtEl>
                                        <p:attrNameLst>
                                          <p:attrName>ppt_w</p:attrName>
                                        </p:attrNameLst>
                                      </p:cBhvr>
                                      <p:tavLst>
                                        <p:tav tm="0">
                                          <p:val>
                                            <p:strVal val="4*#ppt_w"/>
                                          </p:val>
                                        </p:tav>
                                        <p:tav tm="100000">
                                          <p:val>
                                            <p:strVal val="#ppt_w"/>
                                          </p:val>
                                        </p:tav>
                                      </p:tavLst>
                                    </p:anim>
                                    <p:anim calcmode="lin" valueType="num">
                                      <p:cBhvr>
                                        <p:cTn id="12" dur="1000" fill="hold"/>
                                        <p:tgtEl>
                                          <p:spTgt spid="180">
                                            <p:txEl>
                                              <p:pRg st="0" end="0"/>
                                            </p:txEl>
                                          </p:spTgt>
                                        </p:tgtEl>
                                        <p:attrNameLst>
                                          <p:attrName>ppt_h</p:attrName>
                                        </p:attrNameLst>
                                      </p:cBhvr>
                                      <p:tavLst>
                                        <p:tav tm="0">
                                          <p:val>
                                            <p:strVal val="4*#ppt_h"/>
                                          </p:val>
                                        </p:tav>
                                        <p:tav tm="100000">
                                          <p:val>
                                            <p:strVal val="#ppt_h"/>
                                          </p:val>
                                        </p:tav>
                                      </p:tavLst>
                                    </p:anim>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32" presetID="23" grpId="1" fill="hold">
                                  <p:stCondLst>
                                    <p:cond delay="0"/>
                                  </p:stCondLst>
                                  <p:iterate type="el" backwards="0">
                                    <p:tmAbs val="0"/>
                                  </p:iterate>
                                  <p:childTnLst>
                                    <p:set>
                                      <p:cBhvr>
                                        <p:cTn id="16" fill="hold"/>
                                        <p:tgtEl>
                                          <p:spTgt spid="180">
                                            <p:txEl>
                                              <p:pRg st="1" end="1"/>
                                            </p:txEl>
                                          </p:spTgt>
                                        </p:tgtEl>
                                        <p:attrNameLst>
                                          <p:attrName>style.visibility</p:attrName>
                                        </p:attrNameLst>
                                      </p:cBhvr>
                                      <p:to>
                                        <p:strVal val="visible"/>
                                      </p:to>
                                    </p:set>
                                    <p:anim calcmode="lin" valueType="num">
                                      <p:cBhvr>
                                        <p:cTn id="17" dur="1000" fill="hold"/>
                                        <p:tgtEl>
                                          <p:spTgt spid="180">
                                            <p:txEl>
                                              <p:pRg st="1" end="1"/>
                                            </p:txEl>
                                          </p:spTgt>
                                        </p:tgtEl>
                                        <p:attrNameLst>
                                          <p:attrName>ppt_w</p:attrName>
                                        </p:attrNameLst>
                                      </p:cBhvr>
                                      <p:tavLst>
                                        <p:tav tm="0">
                                          <p:val>
                                            <p:strVal val="4*#ppt_w"/>
                                          </p:val>
                                        </p:tav>
                                        <p:tav tm="100000">
                                          <p:val>
                                            <p:strVal val="#ppt_w"/>
                                          </p:val>
                                        </p:tav>
                                      </p:tavLst>
                                    </p:anim>
                                    <p:anim calcmode="lin" valueType="num">
                                      <p:cBhvr>
                                        <p:cTn id="18" dur="1000" fill="hold"/>
                                        <p:tgtEl>
                                          <p:spTgt spid="180">
                                            <p:txEl>
                                              <p:pRg st="1" end="1"/>
                                            </p:txEl>
                                          </p:spTgt>
                                        </p:tgtEl>
                                        <p:attrNameLst>
                                          <p:attrName>ppt_h</p:attrName>
                                        </p:attrNameLst>
                                      </p:cBhvr>
                                      <p:tavLst>
                                        <p:tav tm="0">
                                          <p:val>
                                            <p:strVal val="4*#ppt_h"/>
                                          </p:val>
                                        </p:tav>
                                        <p:tav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180" grpId="1"/>
    </p:bldLst>
  </p:timing>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gradFill flip="none" rotWithShape="1">
          <a:gsLst>
            <a:gs pos="0">
              <a:srgbClr val="1E86C0"/>
            </a:gs>
            <a:gs pos="75000">
              <a:srgbClr val="C1DBFE"/>
            </a:gs>
            <a:gs pos="100000">
              <a:srgbClr val="A3C8F5"/>
            </a:gs>
          </a:gsLst>
          <a:path path="circle">
            <a:fillToRect l="50000" t="50000" r="50000" b="50000"/>
          </a:path>
        </a:gradFill>
      </p:bgPr>
    </p:bg>
    <p:spTree>
      <p:nvGrpSpPr>
        <p:cNvPr id="1" name=""/>
        <p:cNvGrpSpPr/>
        <p:nvPr/>
      </p:nvGrpSpPr>
      <p:grpSpPr>
        <a:xfrm>
          <a:off x="0" y="0"/>
          <a:ext cx="0" cy="0"/>
          <a:chOff x="0" y="0"/>
          <a:chExt cx="0" cy="0"/>
        </a:xfrm>
      </p:grpSpPr>
      <p:sp>
        <p:nvSpPr>
          <p:cNvPr id="245" name="S.U. n. 18287/2018"/>
          <p:cNvSpPr txBox="1"/>
          <p:nvPr>
            <p:ph type="title"/>
          </p:nvPr>
        </p:nvSpPr>
        <p:spPr>
          <a:xfrm>
            <a:off x="3962400" y="0"/>
            <a:ext cx="16459200" cy="2616200"/>
          </a:xfrm>
          <a:prstGeom prst="rect">
            <a:avLst/>
          </a:prstGeom>
        </p:spPr>
        <p:txBody>
          <a:bodyPr/>
          <a:lstStyle/>
          <a:p>
            <a:pPr/>
            <a:r>
              <a:t>S.U. n. 18287/2018</a:t>
            </a:r>
          </a:p>
        </p:txBody>
      </p:sp>
      <p:sp>
        <p:nvSpPr>
          <p:cNvPr id="246" name="Numero diapositiva"/>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47" name="Fin tanto che si affermava la funzione esclusivamente assistenziale dell’assegno divorzile, la sua natura indisponibile era il coerente corollario della consolidata affermazione per cui la parte che ha diritto ad una qualsiasi prestazione assistenziale è"/>
          <p:cNvSpPr txBox="1"/>
          <p:nvPr/>
        </p:nvSpPr>
        <p:spPr>
          <a:xfrm>
            <a:off x="4051300" y="2155628"/>
            <a:ext cx="16281400" cy="10850881"/>
          </a:xfrm>
          <a:prstGeom prst="rect">
            <a:avLst/>
          </a:prstGeom>
          <a:ln w="12700">
            <a:miter lim="400000"/>
          </a:ln>
          <a:extLst>
            <a:ext uri="{C572A759-6A51-4108-AA02-DFA0A04FC94B}">
              <ma14:wrappingTextBoxFlag xmlns:ma14="http://schemas.microsoft.com/office/mac/drawingml/2011/main" val="1"/>
            </a:ext>
          </a:extLst>
        </p:spPr>
        <p:txBody>
          <a:bodyPr tIns="91439" bIns="91439">
            <a:spAutoFit/>
          </a:bodyPr>
          <a:lstStyle/>
          <a:p>
            <a:pPr defTabSz="1828800">
              <a:defRPr sz="4600">
                <a:solidFill>
                  <a:srgbClr val="000000"/>
                </a:solidFill>
                <a:latin typeface="Calisto MT"/>
                <a:ea typeface="Calisto MT"/>
                <a:cs typeface="Calisto MT"/>
                <a:sym typeface="Calisto MT"/>
              </a:defRPr>
            </a:pPr>
            <a:r>
              <a:t>Fin tanto che si affermava la funzione esclusivamente assistenziale dell’assegno divorzile, la sua natura indisponibile era il coerente corollario della consolidata affermazione per cui la parte che ha diritto ad una qualsiasi prestazione assistenziale è ontologicamente debole e quindi non adeguatamente preparata a stipulare </a:t>
            </a:r>
            <a:r>
              <a:rPr i="1"/>
              <a:t>ex ante</a:t>
            </a:r>
            <a:r>
              <a:t> accordi che abbiano per oggetto il proprio diritto. Di fronte al </a:t>
            </a:r>
            <a:r>
              <a:rPr i="1"/>
              <a:t>revirement</a:t>
            </a:r>
            <a:r>
              <a:t> delle Sezioni Unite in relazione alla natura dell’assegno divorzile, è perciò ragionevole formulare una ipotesi. Il nuovo insegnamento sulla funzione composita e prevalentemente compensativa dell’assegno ha l’effetto di rendere il relativo diritto negoziabile o, quanto meno, negoziabile in relazione alla sua componente compensativa: chi ha fatto o si accinge a fare un sacrificio e deve essere indennizzato per esso è perfettamente in grado di valutare i propri interessi e può validamente disporre del proprio diritto</a:t>
            </a:r>
          </a:p>
        </p:txBody>
      </p:sp>
    </p:spTree>
  </p:cSld>
  <p:clrMapOvr>
    <a:masterClrMapping/>
  </p:clrMapOvr>
  <p:transition xmlns:p14="http://schemas.microsoft.com/office/powerpoint/2010/main" spd="med" advClick="1"/>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9" name="Numero diapositiva"/>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50" name="S.U. n. 18287/2018"/>
          <p:cNvSpPr txBox="1"/>
          <p:nvPr>
            <p:ph type="title"/>
          </p:nvPr>
        </p:nvSpPr>
        <p:spPr>
          <a:xfrm>
            <a:off x="3962400" y="0"/>
            <a:ext cx="16459200" cy="2616200"/>
          </a:xfrm>
          <a:prstGeom prst="rect">
            <a:avLst/>
          </a:prstGeom>
        </p:spPr>
        <p:txBody>
          <a:bodyPr/>
          <a:lstStyle/>
          <a:p>
            <a:pPr/>
            <a:r>
              <a:t>S.U. n. 18287/2018</a:t>
            </a:r>
          </a:p>
        </p:txBody>
      </p:sp>
      <p:sp>
        <p:nvSpPr>
          <p:cNvPr id="251" name="Una conferma"/>
          <p:cNvSpPr txBox="1"/>
          <p:nvPr/>
        </p:nvSpPr>
        <p:spPr>
          <a:xfrm>
            <a:off x="4449055" y="2821561"/>
            <a:ext cx="4387871" cy="1084581"/>
          </a:xfrm>
          <a:prstGeom prst="rect">
            <a:avLst/>
          </a:prstGeom>
          <a:ln w="12700">
            <a:miter lim="400000"/>
          </a:ln>
          <a:extLst>
            <a:ext uri="{C572A759-6A51-4108-AA02-DFA0A04FC94B}">
              <ma14:wrappingTextBoxFlag xmlns:ma14="http://schemas.microsoft.com/office/mac/drawingml/2011/main" val="1"/>
            </a:ext>
          </a:extLst>
        </p:spPr>
        <p:txBody>
          <a:bodyPr wrap="none" tIns="91439" bIns="91439">
            <a:spAutoFit/>
          </a:bodyPr>
          <a:lstStyle>
            <a:lvl1pPr algn="l" defTabSz="1828800">
              <a:defRPr sz="5800">
                <a:solidFill>
                  <a:srgbClr val="000000"/>
                </a:solidFill>
                <a:latin typeface="Calisto MT"/>
                <a:ea typeface="Calisto MT"/>
                <a:cs typeface="Calisto MT"/>
                <a:sym typeface="Calisto MT"/>
              </a:defRPr>
            </a:lvl1pPr>
          </a:lstStyle>
          <a:p>
            <a:pPr/>
            <a:r>
              <a:t>Una conferma</a:t>
            </a:r>
          </a:p>
        </p:txBody>
      </p:sp>
      <p:sp>
        <p:nvSpPr>
          <p:cNvPr id="252" name="La Corte, nel passaggio ove descrive l’ampiezza dei poteri istruttori attribuiti al giudice in relazione all’accertamento delle capacità reddituali e patrimoniali delle parti, afferma che tale potenziamento è previsto"/>
          <p:cNvSpPr txBox="1"/>
          <p:nvPr/>
        </p:nvSpPr>
        <p:spPr>
          <a:xfrm>
            <a:off x="3736997" y="4675313"/>
            <a:ext cx="16027401" cy="3281681"/>
          </a:xfrm>
          <a:prstGeom prst="rect">
            <a:avLst/>
          </a:prstGeom>
          <a:ln w="12700">
            <a:miter lim="400000"/>
          </a:ln>
          <a:extLst>
            <a:ext uri="{C572A759-6A51-4108-AA02-DFA0A04FC94B}">
              <ma14:wrappingTextBoxFlag xmlns:ma14="http://schemas.microsoft.com/office/mac/drawingml/2011/main" val="1"/>
            </a:ext>
          </a:extLst>
        </p:spPr>
        <p:txBody>
          <a:bodyPr tIns="91439" bIns="91439">
            <a:spAutoFit/>
          </a:bodyPr>
          <a:lstStyle>
            <a:lvl1pPr defTabSz="1828800">
              <a:defRPr sz="5000">
                <a:solidFill>
                  <a:srgbClr val="000000"/>
                </a:solidFill>
                <a:latin typeface="Calisto MT"/>
                <a:ea typeface="Calisto MT"/>
                <a:cs typeface="Calisto MT"/>
                <a:sym typeface="Calisto MT"/>
              </a:defRPr>
            </a:lvl1pPr>
          </a:lstStyle>
          <a:p>
            <a:pPr/>
            <a:r>
              <a:t>La Corte, nel passaggio ove descrive l’ampiezza dei poteri istruttori attribuiti al giudice in relazione all’accertamento delle capacità reddituali e patrimoniali delle parti, afferma che tale potenziamento è previsto</a:t>
            </a:r>
          </a:p>
        </p:txBody>
      </p:sp>
      <p:sp>
        <p:nvSpPr>
          <p:cNvPr id="253" name="nonostante la natura prevalentemente disponibile dei diritti in gioco"/>
          <p:cNvSpPr txBox="1"/>
          <p:nvPr/>
        </p:nvSpPr>
        <p:spPr>
          <a:xfrm>
            <a:off x="1445470" y="9735132"/>
            <a:ext cx="21493060" cy="1148081"/>
          </a:xfrm>
          <a:prstGeom prst="rect">
            <a:avLst/>
          </a:prstGeom>
          <a:ln w="12700">
            <a:miter lim="400000"/>
          </a:ln>
          <a:extLst>
            <a:ext uri="{C572A759-6A51-4108-AA02-DFA0A04FC94B}">
              <ma14:wrappingTextBoxFlag xmlns:ma14="http://schemas.microsoft.com/office/mac/drawingml/2011/main" val="1"/>
            </a:ext>
          </a:extLst>
        </p:spPr>
        <p:txBody>
          <a:bodyPr wrap="none" tIns="91439" bIns="91439">
            <a:spAutoFit/>
          </a:bodyPr>
          <a:lstStyle>
            <a:lvl1pPr defTabSz="1828800">
              <a:defRPr sz="6200">
                <a:solidFill>
                  <a:srgbClr val="FF2712"/>
                </a:solidFill>
                <a:latin typeface="Calisto MT"/>
                <a:ea typeface="Calisto MT"/>
                <a:cs typeface="Calisto MT"/>
                <a:sym typeface="Calisto MT"/>
              </a:defRPr>
            </a:lvl1pPr>
          </a:lstStyle>
          <a:p>
            <a:pPr/>
            <a:r>
              <a:t>nonostante la natura prevalentemente disponibile dei diritti in gioco</a:t>
            </a:r>
          </a:p>
        </p:txBody>
      </p:sp>
    </p:spTree>
  </p:cSld>
  <p:clrMapOvr>
    <a:masterClrMapping/>
  </p:clrMapOvr>
  <p:transition xmlns:p14="http://schemas.microsoft.com/office/powerpoint/2010/main" spd="med" advClick="1"/>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5" name="Numero diapositiva"/>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56" name="Art. 473-bis.19 d. legisl. 149/2022"/>
          <p:cNvSpPr txBox="1"/>
          <p:nvPr>
            <p:ph type="title"/>
          </p:nvPr>
        </p:nvSpPr>
        <p:spPr>
          <a:xfrm>
            <a:off x="3962400" y="0"/>
            <a:ext cx="16459200" cy="2616200"/>
          </a:xfrm>
          <a:prstGeom prst="rect">
            <a:avLst/>
          </a:prstGeom>
        </p:spPr>
        <p:txBody>
          <a:bodyPr/>
          <a:lstStyle/>
          <a:p>
            <a:pPr/>
            <a:r>
              <a:t>Art. 473-bis.19 d. legisl. 149/2022</a:t>
            </a:r>
          </a:p>
        </p:txBody>
      </p:sp>
      <p:sp>
        <p:nvSpPr>
          <p:cNvPr id="257" name="Le decadenze previste dagli articoli 473 -bis .14 e 473-bis.17 operano solo in riferimento alle domande aventi a oggetto diritti disponibili.…"/>
          <p:cNvSpPr txBox="1"/>
          <p:nvPr/>
        </p:nvSpPr>
        <p:spPr>
          <a:xfrm>
            <a:off x="4609205" y="2870045"/>
            <a:ext cx="15999863" cy="95123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just" defTabSz="457200">
              <a:defRPr sz="5000">
                <a:solidFill>
                  <a:srgbClr val="000000"/>
                </a:solidFill>
                <a:latin typeface="Calisto MT"/>
                <a:ea typeface="Calisto MT"/>
                <a:cs typeface="Calisto MT"/>
                <a:sym typeface="Calisto MT"/>
              </a:defRPr>
            </a:pPr>
            <a:r>
              <a:t>Le decadenze previste dagli articoli 473 -bis .14 e 473-bis.17 operano solo in riferimento alle domande aventi a oggetto diritti disponibili.</a:t>
            </a:r>
          </a:p>
          <a:p>
            <a:pPr algn="just" defTabSz="457200">
              <a:defRPr sz="5000">
                <a:solidFill>
                  <a:srgbClr val="000000"/>
                </a:solidFill>
                <a:latin typeface="Calisto MT"/>
                <a:ea typeface="Calisto MT"/>
                <a:cs typeface="Calisto MT"/>
                <a:sym typeface="Calisto MT"/>
              </a:defRPr>
            </a:pPr>
          </a:p>
          <a:p>
            <a:pPr algn="just" defTabSz="457200">
              <a:defRPr sz="5000">
                <a:solidFill>
                  <a:srgbClr val="000000"/>
                </a:solidFill>
                <a:latin typeface="Calisto MT"/>
                <a:ea typeface="Calisto MT"/>
                <a:cs typeface="Calisto MT"/>
                <a:sym typeface="Calisto MT"/>
              </a:defRPr>
            </a:pPr>
            <a:r>
              <a:t>Le parti possono sempre introdurre nuove domande e nuovi mezzi di prova relativi all’affidamento e al mantenimento dei figli minori. Possono altresì proporre, nella prima difesa utile successiva e fino al momento della precisazione delle conclusioni, </a:t>
            </a:r>
            <a:r>
              <a:rPr>
                <a:solidFill>
                  <a:schemeClr val="accent5">
                    <a:hueOff val="-82419"/>
                    <a:satOff val="-9513"/>
                    <a:lumOff val="-16343"/>
                  </a:schemeClr>
                </a:solidFill>
              </a:rPr>
              <a:t>nuove domande di contributo economico in favore proprio e dei figli maggiorenni</a:t>
            </a:r>
            <a:r>
              <a:t> non indipendenti economicamente e i relativi nuovi mezzi di prova, se si verificano mutamenti nelle circostanze o a seguito di nuovi accertamenti istruttori.</a:t>
            </a:r>
          </a:p>
        </p:txBody>
      </p:sp>
    </p:spTree>
  </p:cSld>
  <p:clrMapOvr>
    <a:masterClrMapping/>
  </p:clrMapOvr>
  <p:transition xmlns:p14="http://schemas.microsoft.com/office/powerpoint/2010/main" spd="med" advClick="1"/>
</p:sld>
</file>

<file path=ppt/slides/slide2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9" name="Numero diapositiva"/>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60" name="Art. 473-bis.49 d. legisl. 149/2022"/>
          <p:cNvSpPr txBox="1"/>
          <p:nvPr>
            <p:ph type="title"/>
          </p:nvPr>
        </p:nvSpPr>
        <p:spPr>
          <a:xfrm>
            <a:off x="-33335" y="0"/>
            <a:ext cx="24384001" cy="2875851"/>
          </a:xfrm>
          <a:prstGeom prst="rect">
            <a:avLst/>
          </a:prstGeom>
        </p:spPr>
        <p:txBody>
          <a:bodyPr/>
          <a:lstStyle/>
          <a:p>
            <a:pPr/>
            <a:r>
              <a:t>Art. 473-bis.49 d. legisl. 149/2022</a:t>
            </a:r>
          </a:p>
        </p:txBody>
      </p:sp>
      <p:sp>
        <p:nvSpPr>
          <p:cNvPr id="261" name="La possibilità di presentare un ricorso per divorzio contestualmente al ricorso per separazione, quando ancora non sono presenti le condizioni di cui all’art. 3, n. 2, lett. b, è chiaramente una manifestazione di volontà sullo status in vista del futuro "/>
          <p:cNvSpPr txBox="1"/>
          <p:nvPr/>
        </p:nvSpPr>
        <p:spPr>
          <a:xfrm>
            <a:off x="4192069" y="3448017"/>
            <a:ext cx="15999863" cy="87884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just" defTabSz="457200">
              <a:defRPr sz="5000">
                <a:solidFill>
                  <a:srgbClr val="000000"/>
                </a:solidFill>
                <a:latin typeface="Calisto MT"/>
                <a:ea typeface="Calisto MT"/>
                <a:cs typeface="Calisto MT"/>
                <a:sym typeface="Calisto MT"/>
              </a:defRPr>
            </a:pPr>
            <a:r>
              <a:t>La possibilità di presentare un ricorso per divorzio contestualmente al ricorso per separazione, quando ancora non sono presenti le condizioni di cui all’art. 3, n. 2, lett. b, è chiaramente una manifestazione di volontà sullo status in vista del futuro divorzio e la formulazione delle domande accessorie prima della prima udienza è un atto con il quale la parte dispone dei diritti conseguenti al divorzio in vista del divorzio del quale matureranno i presupposti in futuro. </a:t>
            </a:r>
          </a:p>
          <a:p>
            <a:pPr algn="just" defTabSz="457200">
              <a:defRPr sz="5000">
                <a:solidFill>
                  <a:srgbClr val="000000"/>
                </a:solidFill>
                <a:latin typeface="Calisto MT"/>
                <a:ea typeface="Calisto MT"/>
                <a:cs typeface="Calisto MT"/>
                <a:sym typeface="Calisto MT"/>
              </a:defRPr>
            </a:pPr>
            <a:r>
              <a:t>Tale atto dispositivo dei diritti conseguenti al divorzio non è modificabile se non nell’ipotesi prevista dall’art. 473-bis.19 e quindi “se si verificano mutamenti nelle circostanze o a seguito di nuovi accertamenti istruttori”</a:t>
            </a:r>
          </a:p>
        </p:txBody>
      </p:sp>
    </p:spTree>
  </p:cSld>
  <p:clrMapOvr>
    <a:masterClrMapping/>
  </p:clrMapOvr>
  <p:transition xmlns:p14="http://schemas.microsoft.com/office/powerpoint/2010/main" spd="med" advClick="1"/>
</p:sld>
</file>

<file path=ppt/slides/slide2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3" name="Nuove esigenze"/>
          <p:cNvSpPr txBox="1"/>
          <p:nvPr>
            <p:ph type="title"/>
          </p:nvPr>
        </p:nvSpPr>
        <p:spPr>
          <a:prstGeom prst="rect">
            <a:avLst/>
          </a:prstGeom>
        </p:spPr>
        <p:txBody>
          <a:bodyPr/>
          <a:lstStyle/>
          <a:p>
            <a:pPr/>
            <a:r>
              <a:t>Nuove esigenze</a:t>
            </a:r>
          </a:p>
        </p:txBody>
      </p:sp>
      <p:sp>
        <p:nvSpPr>
          <p:cNvPr id="264" name="La modifica dell'art. 3, n. 2, lett. b) della legge n. 898/70 e l'introduzione del &quot;divorzio breve&quot; rende ancora più pressante che in passato la stipulazione di un patto in vista del divorzio al momento dell'accordo per una separazione consensuale…"/>
          <p:cNvSpPr txBox="1"/>
          <p:nvPr>
            <p:ph type="body" sz="half" idx="1"/>
          </p:nvPr>
        </p:nvSpPr>
        <p:spPr>
          <a:xfrm>
            <a:off x="4529135" y="3640546"/>
            <a:ext cx="15325730" cy="8175813"/>
          </a:xfrm>
          <a:prstGeom prst="rect">
            <a:avLst/>
          </a:prstGeom>
        </p:spPr>
        <p:txBody>
          <a:bodyPr/>
          <a:lstStyle/>
          <a:p>
            <a:pPr marL="460408" indent="-460408" algn="just" defTabSz="1499616">
              <a:spcBef>
                <a:spcPts val="3200"/>
              </a:spcBef>
              <a:buClrTx/>
              <a:buSzPct val="100000"/>
              <a:buChar char="•"/>
              <a:defRPr sz="4592">
                <a:solidFill>
                  <a:srgbClr val="000000"/>
                </a:solidFill>
              </a:defRPr>
            </a:pPr>
            <a:r>
              <a:t>La modifica dell'art. 3, n. 2, lett. b) della legge n. 898/70 e l'introduzione del "divorzio breve" rende ancora più pressante che in passato la stipulazione di un patto in vista del divorzio al momento dell'accordo per una separazione consensuale</a:t>
            </a:r>
          </a:p>
          <a:p>
            <a:pPr marL="460408" indent="-460408" algn="just" defTabSz="1499616">
              <a:spcBef>
                <a:spcPts val="3200"/>
              </a:spcBef>
              <a:buClrTx/>
              <a:buSzPct val="100000"/>
              <a:buChar char="•"/>
              <a:defRPr sz="4592">
                <a:solidFill>
                  <a:srgbClr val="000000"/>
                </a:solidFill>
              </a:defRPr>
            </a:pPr>
            <a:r>
              <a:t>L'affermazione della natura compensativa dell'assegno divorzile rende ragionevole che i coniugi, nel momento in cui, durante la serena convivenza, impostano le scelte relative alla vita comune e ragionano sulla distribuzione dei sacrifici a favore della famiglia, possano disciplinare la misura della prestazione compensativa dei sacrifici nell'ipotesi in cui il matrimonio dovesse fallire</a:t>
            </a:r>
          </a:p>
        </p:txBody>
      </p:sp>
      <p:sp>
        <p:nvSpPr>
          <p:cNvPr id="265" name="Numero diapositiva"/>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264">
                                            <p:bg/>
                                          </p:spTgt>
                                        </p:tgtEl>
                                        <p:attrNameLst>
                                          <p:attrName>style.visibility</p:attrName>
                                        </p:attrNameLst>
                                      </p:cBhvr>
                                      <p:to>
                                        <p:strVal val="visible"/>
                                      </p:to>
                                    </p:set>
                                  </p:childTnLst>
                                </p:cTn>
                              </p:par>
                              <p:par>
                                <p:cTn id="7" presetClass="entr" nodeType="withEffect" presetSubtype="0" presetID="1" grpId="1" fill="hold">
                                  <p:stCondLst>
                                    <p:cond delay="0"/>
                                  </p:stCondLst>
                                  <p:iterate type="el" backwards="0">
                                    <p:tmAbs val="0"/>
                                  </p:iterate>
                                  <p:childTnLst>
                                    <p:set>
                                      <p:cBhvr>
                                        <p:cTn id="8" fill="hold"/>
                                        <p:tgtEl>
                                          <p:spTgt spid="264">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Class="entr" nodeType="clickEffect" presetSubtype="0" presetID="1" grpId="1" fill="hold">
                                  <p:stCondLst>
                                    <p:cond delay="0"/>
                                  </p:stCondLst>
                                  <p:iterate type="el" backwards="0">
                                    <p:tmAbs val="0"/>
                                  </p:iterate>
                                  <p:childTnLst>
                                    <p:set>
                                      <p:cBhvr>
                                        <p:cTn id="12" fill="hold"/>
                                        <p:tgtEl>
                                          <p:spTgt spid="264">
                                            <p:txEl>
                                              <p:pRg st="1" end="1"/>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264" grpId="1"/>
    </p:bldLst>
  </p:timing>
</p:sld>
</file>

<file path=ppt/slides/slide2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7" name="Una proposta"/>
          <p:cNvSpPr txBox="1"/>
          <p:nvPr>
            <p:ph type="title"/>
          </p:nvPr>
        </p:nvSpPr>
        <p:spPr>
          <a:xfrm>
            <a:off x="3962400" y="690281"/>
            <a:ext cx="16459200" cy="2286001"/>
          </a:xfrm>
          <a:prstGeom prst="rect">
            <a:avLst/>
          </a:prstGeom>
        </p:spPr>
        <p:txBody>
          <a:bodyPr>
            <a:normAutofit fontScale="100000" lnSpcReduction="0"/>
          </a:bodyPr>
          <a:lstStyle/>
          <a:p>
            <a:pPr/>
            <a:r>
              <a:t>Una proposta</a:t>
            </a:r>
          </a:p>
        </p:txBody>
      </p:sp>
      <p:sp>
        <p:nvSpPr>
          <p:cNvPr id="268" name="Riflessioni per il futuro:…"/>
          <p:cNvSpPr txBox="1"/>
          <p:nvPr>
            <p:ph type="body" idx="1"/>
          </p:nvPr>
        </p:nvSpPr>
        <p:spPr>
          <a:xfrm>
            <a:off x="4527550" y="2804907"/>
            <a:ext cx="15325729" cy="9974282"/>
          </a:xfrm>
          <a:prstGeom prst="rect">
            <a:avLst/>
          </a:prstGeom>
        </p:spPr>
        <p:txBody>
          <a:bodyPr/>
          <a:lstStyle/>
          <a:p>
            <a:pPr marL="0" indent="0" algn="just" defTabSz="1737360">
              <a:spcBef>
                <a:spcPts val="4100"/>
              </a:spcBef>
              <a:buClrTx/>
              <a:buSzTx/>
              <a:buNone/>
              <a:defRPr sz="5510">
                <a:solidFill>
                  <a:srgbClr val="000000"/>
                </a:solidFill>
              </a:defRPr>
            </a:pPr>
            <a:r>
              <a:t>Riflessioni per il futuro:</a:t>
            </a:r>
          </a:p>
          <a:p>
            <a:pPr marL="552450" indent="-552450" defTabSz="1737360">
              <a:spcBef>
                <a:spcPts val="1100"/>
              </a:spcBef>
              <a:buClrTx/>
              <a:buSzPct val="100000"/>
              <a:buChar char="•"/>
              <a:defRPr sz="5510">
                <a:solidFill>
                  <a:srgbClr val="000000"/>
                </a:solidFill>
              </a:defRPr>
            </a:pPr>
            <a:r>
              <a:t>L’unica norma che espressamente si occupa, nel nostro ordinamento, della rinuncia, da parte di un coniuge, ai diritti di contenuto economico conseguenti al divorzio: l’art. 5, comma 8, l. div.. </a:t>
            </a:r>
          </a:p>
          <a:p>
            <a:pPr marL="552450" indent="-552450" algn="just" defTabSz="1737360">
              <a:spcBef>
                <a:spcPts val="4100"/>
              </a:spcBef>
              <a:buClrTx/>
              <a:buSzPct val="100000"/>
              <a:buChar char="•"/>
              <a:defRPr sz="5510">
                <a:solidFill>
                  <a:srgbClr val="000000"/>
                </a:solidFill>
              </a:defRPr>
            </a:pPr>
            <a:r>
              <a:t>nessuna rinuncia definitiva a “qualsiasi” domanda di contenuto economico relativa a pretese conseguenti al divorzio è possibile se non effettuata al momento del divorzio e confermata dalla valutazione di equità compiuta </a:t>
            </a:r>
            <a:r>
              <a:t>ex ante</a:t>
            </a:r>
            <a:r>
              <a:t> dal tribunale </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4" presetID="22" grpId="1" fill="hold">
                                  <p:stCondLst>
                                    <p:cond delay="0"/>
                                  </p:stCondLst>
                                  <p:iterate type="el" backwards="0">
                                    <p:tmAbs val="0"/>
                                  </p:iterate>
                                  <p:childTnLst>
                                    <p:set>
                                      <p:cBhvr>
                                        <p:cTn id="6" fill="hold"/>
                                        <p:tgtEl>
                                          <p:spTgt spid="268">
                                            <p:bg/>
                                          </p:spTgt>
                                        </p:tgtEl>
                                        <p:attrNameLst>
                                          <p:attrName>style.visibility</p:attrName>
                                        </p:attrNameLst>
                                      </p:cBhvr>
                                      <p:to>
                                        <p:strVal val="visible"/>
                                      </p:to>
                                    </p:set>
                                    <p:animEffect filter="wipe(down)" transition="in">
                                      <p:cBhvr>
                                        <p:cTn id="7" dur="500"/>
                                        <p:tgtEl>
                                          <p:spTgt spid="268">
                                            <p:bg/>
                                          </p:spTgt>
                                        </p:tgtEl>
                                      </p:cBhvr>
                                    </p:animEffect>
                                  </p:childTnLst>
                                </p:cTn>
                              </p:par>
                              <p:par>
                                <p:cTn id="8" presetClass="entr" nodeType="withEffect" presetSubtype="4" presetID="22" grpId="1" fill="hold">
                                  <p:stCondLst>
                                    <p:cond delay="0"/>
                                  </p:stCondLst>
                                  <p:iterate type="el" backwards="0">
                                    <p:tmAbs val="0"/>
                                  </p:iterate>
                                  <p:childTnLst>
                                    <p:set>
                                      <p:cBhvr>
                                        <p:cTn id="9" fill="hold"/>
                                        <p:tgtEl>
                                          <p:spTgt spid="268">
                                            <p:txEl>
                                              <p:pRg st="0" end="0"/>
                                            </p:txEl>
                                          </p:spTgt>
                                        </p:tgtEl>
                                        <p:attrNameLst>
                                          <p:attrName>style.visibility</p:attrName>
                                        </p:attrNameLst>
                                      </p:cBhvr>
                                      <p:to>
                                        <p:strVal val="visible"/>
                                      </p:to>
                                    </p:set>
                                    <p:animEffect filter="wipe(down)" transition="in">
                                      <p:cBhvr>
                                        <p:cTn id="10" dur="500"/>
                                        <p:tgtEl>
                                          <p:spTgt spid="268">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Class="entr" nodeType="clickEffect" presetSubtype="4" presetID="22" grpId="1" fill="hold">
                                  <p:stCondLst>
                                    <p:cond delay="0"/>
                                  </p:stCondLst>
                                  <p:iterate type="el" backwards="0">
                                    <p:tmAbs val="0"/>
                                  </p:iterate>
                                  <p:childTnLst>
                                    <p:set>
                                      <p:cBhvr>
                                        <p:cTn id="14" fill="hold"/>
                                        <p:tgtEl>
                                          <p:spTgt spid="268">
                                            <p:txEl>
                                              <p:pRg st="1" end="1"/>
                                            </p:txEl>
                                          </p:spTgt>
                                        </p:tgtEl>
                                        <p:attrNameLst>
                                          <p:attrName>style.visibility</p:attrName>
                                        </p:attrNameLst>
                                      </p:cBhvr>
                                      <p:to>
                                        <p:strVal val="visible"/>
                                      </p:to>
                                    </p:set>
                                    <p:animEffect filter="wipe(down)" transition="in">
                                      <p:cBhvr>
                                        <p:cTn id="15" dur="500"/>
                                        <p:tgtEl>
                                          <p:spTgt spid="268">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Class="entr" nodeType="clickEffect" presetSubtype="4" presetID="22" grpId="1" fill="hold">
                                  <p:stCondLst>
                                    <p:cond delay="0"/>
                                  </p:stCondLst>
                                  <p:iterate type="el" backwards="0">
                                    <p:tmAbs val="0"/>
                                  </p:iterate>
                                  <p:childTnLst>
                                    <p:set>
                                      <p:cBhvr>
                                        <p:cTn id="19" fill="hold"/>
                                        <p:tgtEl>
                                          <p:spTgt spid="268">
                                            <p:txEl>
                                              <p:pRg st="2" end="2"/>
                                            </p:txEl>
                                          </p:spTgt>
                                        </p:tgtEl>
                                        <p:attrNameLst>
                                          <p:attrName>style.visibility</p:attrName>
                                        </p:attrNameLst>
                                      </p:cBhvr>
                                      <p:to>
                                        <p:strVal val="visible"/>
                                      </p:to>
                                    </p:set>
                                    <p:animEffect filter="wipe(down)" transition="in">
                                      <p:cBhvr>
                                        <p:cTn id="20" dur="500"/>
                                        <p:tgtEl>
                                          <p:spTgt spid="268">
                                            <p:txEl>
                                              <p:pRg st="2" end="2"/>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1" animBg="1" rev="0" advAuto="0" spid="268" grpId="1"/>
    </p:bldLst>
  </p:timing>
</p:sld>
</file>

<file path=ppt/slides/slide2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0" name="Una proposta"/>
          <p:cNvSpPr txBox="1"/>
          <p:nvPr>
            <p:ph type="title"/>
          </p:nvPr>
        </p:nvSpPr>
        <p:spPr>
          <a:xfrm>
            <a:off x="3962400" y="690281"/>
            <a:ext cx="16459200" cy="2286001"/>
          </a:xfrm>
          <a:prstGeom prst="rect">
            <a:avLst/>
          </a:prstGeom>
        </p:spPr>
        <p:txBody>
          <a:bodyPr>
            <a:normAutofit fontScale="100000" lnSpcReduction="0"/>
          </a:bodyPr>
          <a:lstStyle/>
          <a:p>
            <a:pPr/>
            <a:r>
              <a:t>Una proposta</a:t>
            </a:r>
          </a:p>
        </p:txBody>
      </p:sp>
      <p:sp>
        <p:nvSpPr>
          <p:cNvPr id="271" name="Questa norma indica che i diritti di contenuto economico conseguenti al divorzio, ed il diritto all’assegno divorzile in particolare, non sono liberamente disponibili e che gli accordi raggiunti dai coniugi in relazione a tali diritti sono soggetti ad un"/>
          <p:cNvSpPr txBox="1"/>
          <p:nvPr>
            <p:ph type="body" idx="1"/>
          </p:nvPr>
        </p:nvSpPr>
        <p:spPr>
          <a:xfrm>
            <a:off x="4529135" y="3021562"/>
            <a:ext cx="15325730" cy="9170359"/>
          </a:xfrm>
          <a:prstGeom prst="rect">
            <a:avLst/>
          </a:prstGeom>
        </p:spPr>
        <p:txBody>
          <a:bodyPr/>
          <a:lstStyle/>
          <a:p>
            <a:pPr marL="581526" indent="-581526" algn="just">
              <a:spcBef>
                <a:spcPts val="5200"/>
              </a:spcBef>
              <a:buClrTx/>
              <a:buSzPct val="100000"/>
              <a:buChar char="•"/>
              <a:defRPr sz="5800">
                <a:solidFill>
                  <a:srgbClr val="000000"/>
                </a:solidFill>
              </a:defRPr>
            </a:pPr>
            <a:r>
              <a:t>Questa norma indica che i diritti di contenuto economico conseguenti al divorzio, ed il diritto all’assegno divorzile in particolare, non sono liberamente disponibili e che gli accordi raggiunti dai coniugi in relazione a tali diritti sono soggetti ad una valutazione di equità da parte del giudice. </a:t>
            </a:r>
          </a:p>
          <a:p>
            <a:pPr marL="581526" indent="-581526" algn="just">
              <a:spcBef>
                <a:spcPts val="5200"/>
              </a:spcBef>
              <a:buClrTx/>
              <a:buSzPct val="100000"/>
              <a:buChar char="•"/>
              <a:defRPr sz="4000"/>
            </a:pPr>
            <a:r>
              <a:rPr sz="5800">
                <a:solidFill>
                  <a:srgbClr val="000000"/>
                </a:solidFill>
              </a:rPr>
              <a:t>Ciò non significa che i patti in vista del divorzio debbano essere considerati nulli</a:t>
            </a:r>
            <a:r>
              <a:t> </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4" presetID="22" grpId="1" fill="hold">
                                  <p:stCondLst>
                                    <p:cond delay="0"/>
                                  </p:stCondLst>
                                  <p:iterate type="el" backwards="0">
                                    <p:tmAbs val="0"/>
                                  </p:iterate>
                                  <p:childTnLst>
                                    <p:set>
                                      <p:cBhvr>
                                        <p:cTn id="6" fill="hold"/>
                                        <p:tgtEl>
                                          <p:spTgt spid="271">
                                            <p:bg/>
                                          </p:spTgt>
                                        </p:tgtEl>
                                        <p:attrNameLst>
                                          <p:attrName>style.visibility</p:attrName>
                                        </p:attrNameLst>
                                      </p:cBhvr>
                                      <p:to>
                                        <p:strVal val="visible"/>
                                      </p:to>
                                    </p:set>
                                    <p:animEffect filter="wipe(down)" transition="in">
                                      <p:cBhvr>
                                        <p:cTn id="7" dur="500"/>
                                        <p:tgtEl>
                                          <p:spTgt spid="271">
                                            <p:bg/>
                                          </p:spTgt>
                                        </p:tgtEl>
                                      </p:cBhvr>
                                    </p:animEffect>
                                  </p:childTnLst>
                                </p:cTn>
                              </p:par>
                              <p:par>
                                <p:cTn id="8" presetClass="entr" nodeType="withEffect" presetSubtype="4" presetID="22" grpId="1" fill="hold">
                                  <p:stCondLst>
                                    <p:cond delay="0"/>
                                  </p:stCondLst>
                                  <p:iterate type="el" backwards="0">
                                    <p:tmAbs val="0"/>
                                  </p:iterate>
                                  <p:childTnLst>
                                    <p:set>
                                      <p:cBhvr>
                                        <p:cTn id="9" fill="hold"/>
                                        <p:tgtEl>
                                          <p:spTgt spid="271">
                                            <p:txEl>
                                              <p:pRg st="0" end="0"/>
                                            </p:txEl>
                                          </p:spTgt>
                                        </p:tgtEl>
                                        <p:attrNameLst>
                                          <p:attrName>style.visibility</p:attrName>
                                        </p:attrNameLst>
                                      </p:cBhvr>
                                      <p:to>
                                        <p:strVal val="visible"/>
                                      </p:to>
                                    </p:set>
                                    <p:animEffect filter="wipe(down)" transition="in">
                                      <p:cBhvr>
                                        <p:cTn id="10" dur="500"/>
                                        <p:tgtEl>
                                          <p:spTgt spid="271">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Class="entr" nodeType="clickEffect" presetSubtype="4" presetID="22" grpId="1" fill="hold">
                                  <p:stCondLst>
                                    <p:cond delay="0"/>
                                  </p:stCondLst>
                                  <p:iterate type="el" backwards="0">
                                    <p:tmAbs val="0"/>
                                  </p:iterate>
                                  <p:childTnLst>
                                    <p:set>
                                      <p:cBhvr>
                                        <p:cTn id="14" fill="hold"/>
                                        <p:tgtEl>
                                          <p:spTgt spid="271">
                                            <p:txEl>
                                              <p:pRg st="1" end="1"/>
                                            </p:txEl>
                                          </p:spTgt>
                                        </p:tgtEl>
                                        <p:attrNameLst>
                                          <p:attrName>style.visibility</p:attrName>
                                        </p:attrNameLst>
                                      </p:cBhvr>
                                      <p:to>
                                        <p:strVal val="visible"/>
                                      </p:to>
                                    </p:set>
                                    <p:animEffect filter="wipe(down)" transition="in">
                                      <p:cBhvr>
                                        <p:cTn id="15" dur="500"/>
                                        <p:tgtEl>
                                          <p:spTgt spid="271">
                                            <p:txEl>
                                              <p:pRg st="1" end="1"/>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1" animBg="1" rev="0" advAuto="0" spid="271" grpId="1"/>
    </p:bldLst>
  </p:timing>
</p:sld>
</file>

<file path=ppt/slides/slide2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3" name="Una proposta"/>
          <p:cNvSpPr txBox="1"/>
          <p:nvPr>
            <p:ph type="title"/>
          </p:nvPr>
        </p:nvSpPr>
        <p:spPr>
          <a:xfrm>
            <a:off x="3962400" y="690281"/>
            <a:ext cx="16459200" cy="2286001"/>
          </a:xfrm>
          <a:prstGeom prst="rect">
            <a:avLst/>
          </a:prstGeom>
        </p:spPr>
        <p:txBody>
          <a:bodyPr>
            <a:normAutofit fontScale="100000" lnSpcReduction="0"/>
          </a:bodyPr>
          <a:lstStyle/>
          <a:p>
            <a:pPr/>
            <a:r>
              <a:t>Una proposta</a:t>
            </a:r>
          </a:p>
        </p:txBody>
      </p:sp>
      <p:sp>
        <p:nvSpPr>
          <p:cNvPr id="274" name="Quale è l’efficacia dei patti in vista del divorzio?…"/>
          <p:cNvSpPr txBox="1"/>
          <p:nvPr>
            <p:ph type="body" idx="1"/>
          </p:nvPr>
        </p:nvSpPr>
        <p:spPr>
          <a:xfrm>
            <a:off x="4529135" y="2716969"/>
            <a:ext cx="15325730" cy="9901838"/>
          </a:xfrm>
          <a:prstGeom prst="rect">
            <a:avLst/>
          </a:prstGeom>
        </p:spPr>
        <p:txBody>
          <a:bodyPr/>
          <a:lstStyle/>
          <a:p>
            <a:pPr marL="0" indent="0" algn="just" defTabSz="1755647">
              <a:lnSpc>
                <a:spcPct val="80000"/>
              </a:lnSpc>
              <a:spcBef>
                <a:spcPts val="3800"/>
              </a:spcBef>
              <a:buSzTx/>
              <a:buFont typeface="Wingdings"/>
              <a:buNone/>
              <a:defRPr sz="4992">
                <a:solidFill>
                  <a:srgbClr val="000000"/>
                </a:solidFill>
              </a:defRPr>
            </a:pPr>
            <a:r>
              <a:t>Quale è l’efficacia dei patti in vista del divorzio?</a:t>
            </a:r>
          </a:p>
          <a:p>
            <a:pPr marL="1006915" indent="-1006915" algn="just" defTabSz="1755647">
              <a:lnSpc>
                <a:spcPct val="80000"/>
              </a:lnSpc>
              <a:spcBef>
                <a:spcPts val="3800"/>
              </a:spcBef>
              <a:buChar char="❑"/>
              <a:defRPr sz="4992">
                <a:solidFill>
                  <a:srgbClr val="000000"/>
                </a:solidFill>
              </a:defRPr>
            </a:pPr>
            <a:r>
              <a:t>Solo l’accordo per la capitalizzazione in un’unica soluzione dell’assegno divorzile, raggiunto al momento del divorzio e valutato equo dal giudice ha l’effetto di precludere qualsiasi pretesa futura anche nel caso in cui si verifichi un fatto nuovo che modifichi la situazione economica delle parti </a:t>
            </a:r>
          </a:p>
          <a:p>
            <a:pPr marL="1006915" indent="-1006915" algn="just" defTabSz="1755647">
              <a:lnSpc>
                <a:spcPct val="80000"/>
              </a:lnSpc>
              <a:spcBef>
                <a:spcPts val="3800"/>
              </a:spcBef>
              <a:buChar char="❑"/>
              <a:defRPr sz="4032"/>
            </a:pPr>
            <a:r>
              <a:rPr sz="4992">
                <a:solidFill>
                  <a:srgbClr val="000000"/>
                </a:solidFill>
              </a:rPr>
              <a:t>Conseguentemente, qualsiasi altro accordo che abbia ad oggetto i diritti economici successivi al divorzio, e l’assegno divorzile in particolare, ha la stessa efficacia che ha il giudicato in tale materia e dunque è soggetto alla clausola </a:t>
            </a:r>
            <a:r>
              <a:rPr sz="4992">
                <a:solidFill>
                  <a:srgbClr val="000000"/>
                </a:solidFill>
              </a:rPr>
              <a:t>rebus sic stantibus</a:t>
            </a:r>
            <a:r>
              <a:rPr sz="4992">
                <a:solidFill>
                  <a:srgbClr val="000000"/>
                </a:solidFill>
              </a:rPr>
              <a:t> potendo essere modificato se mutano le circostanze che ne costituiscono i presupposti di fatto</a:t>
            </a:r>
            <a:r>
              <a:t> </a:t>
            </a:r>
          </a:p>
        </p:txBody>
      </p:sp>
    </p:spTree>
  </p:cSld>
  <p:clrMapOvr>
    <a:masterClrMapping/>
  </p:clrMapOvr>
  <p:transition xmlns:p14="http://schemas.microsoft.com/office/powerpoint/2010/main" spd="med" advClick="1"/>
</p:sld>
</file>

<file path=ppt/slides/slide2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6" name="Una proposta"/>
          <p:cNvSpPr txBox="1"/>
          <p:nvPr>
            <p:ph type="title"/>
          </p:nvPr>
        </p:nvSpPr>
        <p:spPr>
          <a:xfrm>
            <a:off x="3962400" y="690281"/>
            <a:ext cx="16459200" cy="2286001"/>
          </a:xfrm>
          <a:prstGeom prst="rect">
            <a:avLst/>
          </a:prstGeom>
        </p:spPr>
        <p:txBody>
          <a:bodyPr>
            <a:normAutofit fontScale="100000" lnSpcReduction="0"/>
          </a:bodyPr>
          <a:lstStyle/>
          <a:p>
            <a:pPr/>
            <a:r>
              <a:t>Una proposta</a:t>
            </a:r>
          </a:p>
        </p:txBody>
      </p:sp>
      <p:sp>
        <p:nvSpPr>
          <p:cNvPr id="277" name="L’art. 160 c.c. non comporta la nullità degli accordi che hanno ad oggetto l’assegno divorzile, neppure se stipulati in vista del futuro divorzio. Tuttavia la norma attribuisce al giudice il potere di valutare, nei limiti del possibile, l’equità dell’acc"/>
          <p:cNvSpPr txBox="1"/>
          <p:nvPr>
            <p:ph type="body" idx="1"/>
          </p:nvPr>
        </p:nvSpPr>
        <p:spPr>
          <a:xfrm>
            <a:off x="4529135" y="2872152"/>
            <a:ext cx="15325730" cy="9309097"/>
          </a:xfrm>
          <a:prstGeom prst="rect">
            <a:avLst/>
          </a:prstGeom>
        </p:spPr>
        <p:txBody>
          <a:bodyPr/>
          <a:lstStyle/>
          <a:p>
            <a:pPr marL="501315" indent="-501315" algn="just">
              <a:spcBef>
                <a:spcPts val="1200"/>
              </a:spcBef>
              <a:buClrTx/>
              <a:buSzPct val="100000"/>
              <a:buChar char="•"/>
              <a:defRPr sz="4000"/>
            </a:pPr>
            <a:r>
              <a:rPr sz="5000">
                <a:solidFill>
                  <a:srgbClr val="000000"/>
                </a:solidFill>
              </a:rPr>
              <a:t>L’art. 160 c.c. non comporta la nullità degli accordi che hanno ad oggetto l’assegno divorzile, neppure se stipulati in vista del futuro divorzio. Tuttavia la norma attribuisce al giudice il potere di valutare, nei limiti del possibile, l’equità dell’accordo raggiunto e dunque di considerare inefficaci accordi manifestamente iniqui. Tale valutazione di equità deve essere effettuata dal giudice </a:t>
            </a:r>
            <a:r>
              <a:rPr sz="5000">
                <a:solidFill>
                  <a:srgbClr val="000000"/>
                </a:solidFill>
              </a:rPr>
              <a:t>ex post</a:t>
            </a:r>
            <a:r>
              <a:rPr sz="5000">
                <a:solidFill>
                  <a:srgbClr val="000000"/>
                </a:solidFill>
              </a:rPr>
              <a:t> cioè solo allorché uno dei coniugi, dopo avere sottoscritto un accordo, formuli – al momento del divorzio o successivamente ad esso – pretese incompatibili con l’accordo medesimo, sostenendone l’iniquità.</a:t>
            </a:r>
            <a:r>
              <a:t> </a:t>
            </a:r>
          </a:p>
        </p:txBody>
      </p:sp>
    </p:spTree>
  </p:cSld>
  <p:clrMapOvr>
    <a:masterClrMapping/>
  </p:clrMapOvr>
  <p:transition xmlns:p14="http://schemas.microsoft.com/office/powerpoint/2010/main" spd="med" advClick="1"/>
</p:sld>
</file>

<file path=ppt/slides/slide2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9" name="Una proposta"/>
          <p:cNvSpPr txBox="1"/>
          <p:nvPr>
            <p:ph type="title"/>
          </p:nvPr>
        </p:nvSpPr>
        <p:spPr>
          <a:xfrm>
            <a:off x="3962400" y="690281"/>
            <a:ext cx="16459200" cy="2286001"/>
          </a:xfrm>
          <a:prstGeom prst="rect">
            <a:avLst/>
          </a:prstGeom>
        </p:spPr>
        <p:txBody>
          <a:bodyPr>
            <a:normAutofit fontScale="100000" lnSpcReduction="0"/>
          </a:bodyPr>
          <a:lstStyle/>
          <a:p>
            <a:pPr/>
            <a:r>
              <a:t>Una proposta</a:t>
            </a:r>
          </a:p>
        </p:txBody>
      </p:sp>
      <p:sp>
        <p:nvSpPr>
          <p:cNvPr id="280" name="Se l’accordo è soggetto ad un controllo di equità, è necessario che i presupposti di fatto che hanno condotto i coniugi a sottoscriverlo siano chiari e siano manifestati nell’accordo stesso. Solo una totale trasparenza sui presupposti, permette ex post a"/>
          <p:cNvSpPr txBox="1"/>
          <p:nvPr>
            <p:ph type="body" idx="1"/>
          </p:nvPr>
        </p:nvSpPr>
        <p:spPr>
          <a:xfrm>
            <a:off x="4529135" y="2893496"/>
            <a:ext cx="15325730" cy="9351785"/>
          </a:xfrm>
          <a:prstGeom prst="rect">
            <a:avLst/>
          </a:prstGeom>
        </p:spPr>
        <p:txBody>
          <a:bodyPr/>
          <a:lstStyle/>
          <a:p>
            <a:pPr marL="561473" indent="-561473" algn="just">
              <a:spcBef>
                <a:spcPts val="1200"/>
              </a:spcBef>
              <a:buClrTx/>
              <a:buSzPct val="100000"/>
              <a:buChar char="•"/>
              <a:defRPr sz="4600"/>
            </a:pPr>
            <a:r>
              <a:rPr sz="5600">
                <a:solidFill>
                  <a:srgbClr val="000000"/>
                </a:solidFill>
              </a:rPr>
              <a:t>Se l’accordo è soggetto ad un </a:t>
            </a:r>
            <a:r>
              <a:rPr sz="5600">
                <a:solidFill>
                  <a:srgbClr val="E22400"/>
                </a:solidFill>
              </a:rPr>
              <a:t>controllo di equità</a:t>
            </a:r>
            <a:r>
              <a:rPr sz="5600">
                <a:solidFill>
                  <a:srgbClr val="000000"/>
                </a:solidFill>
              </a:rPr>
              <a:t>, è necessario che i presupposti di fatto che hanno condotto i coniugi a sottoscriverlo siano chiari e siano manifestati nell’accordo stesso. Solo una totale trasparenza sui presupposti, permette </a:t>
            </a:r>
            <a:r>
              <a:rPr sz="5600">
                <a:solidFill>
                  <a:srgbClr val="000000"/>
                </a:solidFill>
              </a:rPr>
              <a:t>ex post</a:t>
            </a:r>
            <a:r>
              <a:rPr sz="5600">
                <a:solidFill>
                  <a:srgbClr val="000000"/>
                </a:solidFill>
              </a:rPr>
              <a:t> al tribunale di valutarne l’equità. È dunque necessario che il patto sia accompagnato da una </a:t>
            </a:r>
            <a:r>
              <a:rPr sz="5600">
                <a:solidFill>
                  <a:srgbClr val="E22400"/>
                </a:solidFill>
              </a:rPr>
              <a:t>full disclosure</a:t>
            </a:r>
            <a:r>
              <a:rPr sz="5600">
                <a:solidFill>
                  <a:srgbClr val="000000"/>
                </a:solidFill>
              </a:rPr>
              <a:t> da parte</a:t>
            </a:r>
            <a:r>
              <a:rPr sz="5600">
                <a:solidFill>
                  <a:srgbClr val="000000"/>
                </a:solidFill>
              </a:rPr>
              <a:t> </a:t>
            </a:r>
            <a:r>
              <a:rPr sz="5600">
                <a:solidFill>
                  <a:srgbClr val="000000"/>
                </a:solidFill>
              </a:rPr>
              <a:t>dei coniugi sulla situazione patrimoniale e reddituale di ciascuno</a:t>
            </a:r>
            <a:r>
              <a:t> </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2" name="I punti di partenza di qualsiasi ragionamento sui patti pre o postmatrimoniali"/>
          <p:cNvSpPr txBox="1"/>
          <p:nvPr>
            <p:ph type="title"/>
          </p:nvPr>
        </p:nvSpPr>
        <p:spPr>
          <a:xfrm>
            <a:off x="3962400" y="690281"/>
            <a:ext cx="16459200" cy="2286001"/>
          </a:xfrm>
          <a:prstGeom prst="rect">
            <a:avLst/>
          </a:prstGeom>
        </p:spPr>
        <p:txBody>
          <a:bodyPr>
            <a:normAutofit fontScale="100000" lnSpcReduction="0"/>
          </a:bodyPr>
          <a:lstStyle>
            <a:lvl1pPr defTabSz="1353311">
              <a:defRPr sz="6808"/>
            </a:lvl1pPr>
          </a:lstStyle>
          <a:p>
            <a:pPr/>
            <a:r>
              <a:t>I punti di partenza di qualsiasi ragionamento sui patti pre o postmatrimoniali</a:t>
            </a:r>
          </a:p>
        </p:txBody>
      </p:sp>
      <p:sp>
        <p:nvSpPr>
          <p:cNvPr id="183" name="L’inderogabilità dei diritti e dei doveri che nascono dal matrimonio: l’art. 160 c.c. e la sua collocazione nel Capo VI del titolo VI del Libro I…"/>
          <p:cNvSpPr txBox="1"/>
          <p:nvPr>
            <p:ph type="body" sz="half" idx="1"/>
          </p:nvPr>
        </p:nvSpPr>
        <p:spPr>
          <a:xfrm>
            <a:off x="4527550" y="3533825"/>
            <a:ext cx="15325729" cy="8540702"/>
          </a:xfrm>
          <a:prstGeom prst="rect">
            <a:avLst/>
          </a:prstGeom>
        </p:spPr>
        <p:txBody>
          <a:bodyPr/>
          <a:lstStyle/>
          <a:p>
            <a:pPr marL="501315" indent="-501315" defTabSz="914400">
              <a:spcBef>
                <a:spcPts val="4800"/>
              </a:spcBef>
              <a:buClrTx/>
              <a:buSzPct val="100000"/>
              <a:buChar char="•"/>
              <a:defRPr sz="5000">
                <a:solidFill>
                  <a:srgbClr val="000000"/>
                </a:solidFill>
                <a:latin typeface="Times Roman"/>
                <a:ea typeface="Times Roman"/>
                <a:cs typeface="Times Roman"/>
                <a:sym typeface="Times Roman"/>
              </a:defRPr>
            </a:pPr>
            <a:r>
              <a:t>L’inderogabilità dei diritti e dei doveri che nascono dal matrimonio: l’art. 160 c.c. e la sua collocazione nel Capo VI del titolo VI del Libro I</a:t>
            </a:r>
          </a:p>
          <a:p>
            <a:pPr marL="501315" indent="-501315" defTabSz="914400">
              <a:spcBef>
                <a:spcPts val="4800"/>
              </a:spcBef>
              <a:buClrTx/>
              <a:buSzPct val="100000"/>
              <a:buChar char="•"/>
              <a:defRPr sz="5000">
                <a:solidFill>
                  <a:srgbClr val="000000"/>
                </a:solidFill>
                <a:latin typeface="Times Roman"/>
                <a:ea typeface="Times Roman"/>
                <a:cs typeface="Times Roman"/>
                <a:sym typeface="Times Roman"/>
              </a:defRPr>
            </a:pPr>
            <a:r>
              <a:t>L’eccezione costituita dalla possibilità di scegliere il regime di separazione dei beni e la forma prevista dall’art. 162, 2° comma.</a:t>
            </a:r>
          </a:p>
          <a:p>
            <a:pPr lvl="1" marL="882315" indent="-501315" defTabSz="914400">
              <a:spcBef>
                <a:spcPts val="4800"/>
              </a:spcBef>
              <a:buClrTx/>
              <a:buSzPct val="100000"/>
              <a:buChar char="•"/>
              <a:defRPr sz="5000">
                <a:solidFill>
                  <a:srgbClr val="000000"/>
                </a:solidFill>
                <a:latin typeface="Times Roman"/>
                <a:ea typeface="Times Roman"/>
                <a:cs typeface="Times Roman"/>
                <a:sym typeface="Times Roman"/>
              </a:defRPr>
            </a:pPr>
            <a:r>
              <a:t>Il confronto con gli ordinamenti di common law: requisiti formali e disclosure a tutela del coniuge più debole.</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ID="10" grpId="1" fill="hold">
                                  <p:stCondLst>
                                    <p:cond delay="0"/>
                                  </p:stCondLst>
                                  <p:iterate type="el" backwards="0">
                                    <p:tmAbs val="0"/>
                                  </p:iterate>
                                  <p:childTnLst>
                                    <p:set>
                                      <p:cBhvr>
                                        <p:cTn id="6" fill="hold"/>
                                        <p:tgtEl>
                                          <p:spTgt spid="183">
                                            <p:bg/>
                                          </p:spTgt>
                                        </p:tgtEl>
                                        <p:attrNameLst>
                                          <p:attrName>style.visibility</p:attrName>
                                        </p:attrNameLst>
                                      </p:cBhvr>
                                      <p:to>
                                        <p:strVal val="visible"/>
                                      </p:to>
                                    </p:set>
                                    <p:animEffect filter="fade" transition="in">
                                      <p:cBhvr>
                                        <p:cTn id="7" dur="500"/>
                                        <p:tgtEl>
                                          <p:spTgt spid="183">
                                            <p:bg/>
                                          </p:spTgt>
                                        </p:tgtEl>
                                      </p:cBhvr>
                                    </p:animEffect>
                                  </p:childTnLst>
                                </p:cTn>
                              </p:par>
                              <p:par>
                                <p:cTn id="8" presetClass="entr" nodeType="withEffect" presetSubtype="0" presetID="10" grpId="1" fill="hold">
                                  <p:stCondLst>
                                    <p:cond delay="0"/>
                                  </p:stCondLst>
                                  <p:iterate type="el" backwards="0">
                                    <p:tmAbs val="0"/>
                                  </p:iterate>
                                  <p:childTnLst>
                                    <p:set>
                                      <p:cBhvr>
                                        <p:cTn id="9" fill="hold"/>
                                        <p:tgtEl>
                                          <p:spTgt spid="183">
                                            <p:txEl>
                                              <p:pRg st="0" end="0"/>
                                            </p:txEl>
                                          </p:spTgt>
                                        </p:tgtEl>
                                        <p:attrNameLst>
                                          <p:attrName>style.visibility</p:attrName>
                                        </p:attrNameLst>
                                      </p:cBhvr>
                                      <p:to>
                                        <p:strVal val="visible"/>
                                      </p:to>
                                    </p:set>
                                    <p:animEffect filter="fade" transition="in">
                                      <p:cBhvr>
                                        <p:cTn id="10" dur="500"/>
                                        <p:tgtEl>
                                          <p:spTgt spid="18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Class="entr" nodeType="clickEffect" presetID="10" grpId="1" fill="hold">
                                  <p:stCondLst>
                                    <p:cond delay="0"/>
                                  </p:stCondLst>
                                  <p:iterate type="el" backwards="0">
                                    <p:tmAbs val="0"/>
                                  </p:iterate>
                                  <p:childTnLst>
                                    <p:set>
                                      <p:cBhvr>
                                        <p:cTn id="14" fill="hold"/>
                                        <p:tgtEl>
                                          <p:spTgt spid="183">
                                            <p:txEl>
                                              <p:pRg st="1" end="1"/>
                                            </p:txEl>
                                          </p:spTgt>
                                        </p:tgtEl>
                                        <p:attrNameLst>
                                          <p:attrName>style.visibility</p:attrName>
                                        </p:attrNameLst>
                                      </p:cBhvr>
                                      <p:to>
                                        <p:strVal val="visible"/>
                                      </p:to>
                                    </p:set>
                                    <p:animEffect filter="fade" transition="in">
                                      <p:cBhvr>
                                        <p:cTn id="15" dur="500"/>
                                        <p:tgtEl>
                                          <p:spTgt spid="18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Class="entr" nodeType="clickEffect" presetID="10" grpId="1" fill="hold">
                                  <p:stCondLst>
                                    <p:cond delay="0"/>
                                  </p:stCondLst>
                                  <p:iterate type="el" backwards="0">
                                    <p:tmAbs val="0"/>
                                  </p:iterate>
                                  <p:childTnLst>
                                    <p:set>
                                      <p:cBhvr>
                                        <p:cTn id="19" fill="hold"/>
                                        <p:tgtEl>
                                          <p:spTgt spid="183">
                                            <p:txEl>
                                              <p:pRg st="2" end="2"/>
                                            </p:txEl>
                                          </p:spTgt>
                                        </p:tgtEl>
                                        <p:attrNameLst>
                                          <p:attrName>style.visibility</p:attrName>
                                        </p:attrNameLst>
                                      </p:cBhvr>
                                      <p:to>
                                        <p:strVal val="visible"/>
                                      </p:to>
                                    </p:set>
                                    <p:animEffect filter="fade" transition="in">
                                      <p:cBhvr>
                                        <p:cTn id="20" dur="500"/>
                                        <p:tgtEl>
                                          <p:spTgt spid="183">
                                            <p:txEl>
                                              <p:pRg st="2" end="2"/>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183" grpId="1"/>
    </p:bldLst>
  </p:timing>
</p:sld>
</file>

<file path=ppt/slides/slide3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82" name="Una proposta"/>
          <p:cNvSpPr txBox="1"/>
          <p:nvPr>
            <p:ph type="title"/>
          </p:nvPr>
        </p:nvSpPr>
        <p:spPr>
          <a:prstGeom prst="rect">
            <a:avLst/>
          </a:prstGeom>
        </p:spPr>
        <p:txBody>
          <a:bodyPr/>
          <a:lstStyle/>
          <a:p>
            <a:pPr/>
            <a:r>
              <a:t>Una proposta</a:t>
            </a:r>
          </a:p>
        </p:txBody>
      </p:sp>
      <p:sp>
        <p:nvSpPr>
          <p:cNvPr id="283" name="Il d.l. 132/2014 in materia di negoziazione assistita fornisce una ulteriore indicazione che pure permette di avvicinare gli esiti di questa interpretazione alla prassi da tempo diffusa nei Paesi di Common law: i valori di negoziabilità e di autodetermin"/>
          <p:cNvSpPr txBox="1"/>
          <p:nvPr>
            <p:ph type="body" idx="1"/>
          </p:nvPr>
        </p:nvSpPr>
        <p:spPr>
          <a:xfrm>
            <a:off x="4527550" y="2989545"/>
            <a:ext cx="15325729" cy="10726456"/>
          </a:xfrm>
          <a:prstGeom prst="rect">
            <a:avLst/>
          </a:prstGeom>
        </p:spPr>
        <p:txBody>
          <a:bodyPr/>
          <a:lstStyle/>
          <a:p>
            <a:pPr marL="561473" indent="-561473" algn="just">
              <a:buClrTx/>
              <a:buSzPct val="100000"/>
              <a:buChar char="•"/>
              <a:defRPr sz="5600">
                <a:solidFill>
                  <a:srgbClr val="000000"/>
                </a:solidFill>
              </a:defRPr>
            </a:pPr>
            <a:r>
              <a:t>Il d.l. 132/2014 in materia di negoziazione assistita fornisce una ulteriore indicazione che pure permette di avvicinare gli esiti di questa interpretazione alla prassi da tempo diffusa nei Paesi di</a:t>
            </a:r>
            <a:r>
              <a:rPr i="1"/>
              <a:t> </a:t>
            </a:r>
            <a:r>
              <a:t>Common law: i valori di negoziabilità e di autodeterminazione che si sono affermati nel diritto di famiglia presuppongono una negoziazione "assistita" e quindi il fatto che i coniugi siano entrambi assistiti con una assistenza legale indipendente.</a:t>
            </a:r>
          </a:p>
        </p:txBody>
      </p:sp>
      <p:sp>
        <p:nvSpPr>
          <p:cNvPr id="284" name="Numero diapositiva"/>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5" name="Confronto con gli ordinamenti di Common Law"/>
          <p:cNvSpPr txBox="1"/>
          <p:nvPr>
            <p:ph type="title"/>
          </p:nvPr>
        </p:nvSpPr>
        <p:spPr>
          <a:prstGeom prst="rect">
            <a:avLst/>
          </a:prstGeom>
        </p:spPr>
        <p:txBody>
          <a:bodyPr/>
          <a:lstStyle/>
          <a:p>
            <a:pPr/>
            <a:r>
              <a:t>Confronto con gli ordinamenti di Common Law</a:t>
            </a:r>
          </a:p>
        </p:txBody>
      </p:sp>
      <p:sp>
        <p:nvSpPr>
          <p:cNvPr id="186" name="I requisiti Radmacher (Granatino v Radmacher [2010] UKSC 42)…"/>
          <p:cNvSpPr txBox="1"/>
          <p:nvPr>
            <p:ph type="body" sz="half" idx="1"/>
          </p:nvPr>
        </p:nvSpPr>
        <p:spPr>
          <a:xfrm>
            <a:off x="4629150" y="3405123"/>
            <a:ext cx="15113000" cy="7215066"/>
          </a:xfrm>
          <a:prstGeom prst="rect">
            <a:avLst/>
          </a:prstGeom>
        </p:spPr>
        <p:txBody>
          <a:bodyPr/>
          <a:lstStyle/>
          <a:p>
            <a:pPr marL="0" indent="0" defTabSz="1755647">
              <a:spcBef>
                <a:spcPts val="3800"/>
              </a:spcBef>
              <a:buClrTx/>
              <a:buSzTx/>
              <a:buNone/>
              <a:defRPr sz="6144">
                <a:solidFill>
                  <a:srgbClr val="000000"/>
                </a:solidFill>
              </a:defRPr>
            </a:pPr>
            <a:r>
              <a:t>I requisiti Radmacher (Granatino v Radmacher [2010] UKSC 42)</a:t>
            </a:r>
          </a:p>
          <a:p>
            <a:pPr marL="616016" indent="-616016" defTabSz="1755647">
              <a:spcBef>
                <a:spcPts val="3800"/>
              </a:spcBef>
              <a:buClrTx/>
              <a:buSzPct val="100000"/>
              <a:buChar char="•"/>
              <a:defRPr sz="6144">
                <a:solidFill>
                  <a:srgbClr val="000000"/>
                </a:solidFill>
              </a:defRPr>
            </a:pPr>
            <a:r>
              <a:t>Conoscenza della lingua della convenzione matrimoniale</a:t>
            </a:r>
          </a:p>
          <a:p>
            <a:pPr marL="616016" indent="-616016" defTabSz="1755647">
              <a:spcBef>
                <a:spcPts val="3800"/>
              </a:spcBef>
              <a:buClrTx/>
              <a:buSzPct val="100000"/>
              <a:buChar char="•"/>
              <a:defRPr sz="6144">
                <a:solidFill>
                  <a:srgbClr val="000000"/>
                </a:solidFill>
              </a:defRPr>
            </a:pPr>
            <a:r>
              <a:t>Assistenza legale indipendente</a:t>
            </a:r>
          </a:p>
          <a:p>
            <a:pPr marL="616016" indent="-616016" defTabSz="1755647">
              <a:spcBef>
                <a:spcPts val="3800"/>
              </a:spcBef>
              <a:buClrTx/>
              <a:buSzPct val="100000"/>
              <a:buChar char="•"/>
              <a:defRPr sz="6144">
                <a:solidFill>
                  <a:srgbClr val="000000"/>
                </a:solidFill>
              </a:defRPr>
            </a:pPr>
            <a:r>
              <a:t>Full disclosure</a:t>
            </a:r>
          </a:p>
        </p:txBody>
      </p:sp>
      <p:sp>
        <p:nvSpPr>
          <p:cNvPr id="187" name="Numero diapositiva"/>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32" presetID="23" grpId="1" fill="hold">
                                  <p:stCondLst>
                                    <p:cond delay="0"/>
                                  </p:stCondLst>
                                  <p:iterate type="el" backwards="0">
                                    <p:tmAbs val="0"/>
                                  </p:iterate>
                                  <p:childTnLst>
                                    <p:set>
                                      <p:cBhvr>
                                        <p:cTn id="6" fill="hold"/>
                                        <p:tgtEl>
                                          <p:spTgt spid="186"/>
                                        </p:tgtEl>
                                        <p:attrNameLst>
                                          <p:attrName>style.visibility</p:attrName>
                                        </p:attrNameLst>
                                      </p:cBhvr>
                                      <p:to>
                                        <p:strVal val="visible"/>
                                      </p:to>
                                    </p:set>
                                    <p:anim calcmode="lin" valueType="num">
                                      <p:cBhvr>
                                        <p:cTn id="7" dur="1000" fill="hold"/>
                                        <p:tgtEl>
                                          <p:spTgt spid="186"/>
                                        </p:tgtEl>
                                        <p:attrNameLst>
                                          <p:attrName>ppt_w</p:attrName>
                                        </p:attrNameLst>
                                      </p:cBhvr>
                                      <p:tavLst>
                                        <p:tav tm="0">
                                          <p:val>
                                            <p:strVal val="4*#ppt_w"/>
                                          </p:val>
                                        </p:tav>
                                        <p:tav tm="100000">
                                          <p:val>
                                            <p:strVal val="#ppt_w"/>
                                          </p:val>
                                        </p:tav>
                                      </p:tavLst>
                                    </p:anim>
                                    <p:anim calcmode="lin" valueType="num">
                                      <p:cBhvr>
                                        <p:cTn id="8" dur="1000" fill="hold"/>
                                        <p:tgtEl>
                                          <p:spTgt spid="186"/>
                                        </p:tgtEl>
                                        <p:attrNameLst>
                                          <p:attrName>ppt_h</p:attrName>
                                        </p:attrNameLst>
                                      </p:cBhvr>
                                      <p:tavLst>
                                        <p:tav tm="0">
                                          <p:val>
                                            <p:strVal val="4*#ppt_h"/>
                                          </p:val>
                                        </p:tav>
                                        <p:tav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86" grpId="1"/>
    </p:bldLst>
  </p:timing>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9" name="Confronto con gli ordinamenti di Common Law"/>
          <p:cNvSpPr txBox="1"/>
          <p:nvPr>
            <p:ph type="title"/>
          </p:nvPr>
        </p:nvSpPr>
        <p:spPr>
          <a:prstGeom prst="rect">
            <a:avLst/>
          </a:prstGeom>
        </p:spPr>
        <p:txBody>
          <a:bodyPr/>
          <a:lstStyle/>
          <a:p>
            <a:pPr/>
            <a:r>
              <a:t>Confronto con gli ordinamenti di Common Law</a:t>
            </a:r>
          </a:p>
        </p:txBody>
      </p:sp>
      <p:sp>
        <p:nvSpPr>
          <p:cNvPr id="190" name="La legge dello Stato di New York…"/>
          <p:cNvSpPr txBox="1"/>
          <p:nvPr>
            <p:ph type="body" idx="1"/>
          </p:nvPr>
        </p:nvSpPr>
        <p:spPr>
          <a:xfrm>
            <a:off x="3214097" y="3384615"/>
            <a:ext cx="18906980" cy="10188724"/>
          </a:xfrm>
          <a:prstGeom prst="rect">
            <a:avLst/>
          </a:prstGeom>
        </p:spPr>
        <p:txBody>
          <a:bodyPr/>
          <a:lstStyle/>
          <a:p>
            <a:pPr marL="0" indent="0" algn="just" defTabSz="1005840">
              <a:spcBef>
                <a:spcPts val="2200"/>
              </a:spcBef>
              <a:buClrTx/>
              <a:buSzTx/>
              <a:buNone/>
              <a:defRPr sz="3520">
                <a:solidFill>
                  <a:srgbClr val="000000"/>
                </a:solidFill>
              </a:defRPr>
            </a:pPr>
            <a:r>
              <a:t>La legge dello Stato di New York</a:t>
            </a:r>
          </a:p>
          <a:p>
            <a:pPr marL="0" indent="0" algn="just" defTabSz="1005840">
              <a:spcBef>
                <a:spcPts val="2200"/>
              </a:spcBef>
              <a:buClrTx/>
              <a:buSzTx/>
              <a:buNone/>
              <a:defRPr sz="3520">
                <a:solidFill>
                  <a:srgbClr val="000000"/>
                </a:solidFill>
              </a:defRPr>
            </a:pPr>
            <a:r>
              <a:t>New York State Domestic Relations Law 236, Part B, Subdivision 3:</a:t>
            </a:r>
          </a:p>
          <a:p>
            <a:pPr marL="0" indent="0" algn="just" defTabSz="1005840">
              <a:spcBef>
                <a:spcPts val="2200"/>
              </a:spcBef>
              <a:buClrTx/>
              <a:buSzTx/>
              <a:buNone/>
              <a:defRPr sz="3520">
                <a:solidFill>
                  <a:srgbClr val="000000"/>
                </a:solidFill>
              </a:defRPr>
            </a:pPr>
            <a:r>
              <a:t>Agreement of the parties.</a:t>
            </a:r>
          </a:p>
          <a:p>
            <a:pPr marL="0" indent="0" algn="just" defTabSz="1005840">
              <a:spcBef>
                <a:spcPts val="2200"/>
              </a:spcBef>
              <a:buClrTx/>
              <a:buSzTx/>
              <a:buNone/>
              <a:defRPr sz="3520">
                <a:solidFill>
                  <a:srgbClr val="000000"/>
                </a:solidFill>
              </a:defRPr>
            </a:pPr>
            <a:r>
              <a:t>An agreement by the parties, made before or during the marriage, shall be valid and enforceable in a matrimonial action if such agreement is in writing, subscribed by the parties, and acknowledged or proven in the manner required to entitle a deed to be recorded. Notwithstanding any other provision of law, an acknowledgment of an agreement made before marriage may be executed before any person authorized to solemnize a marriage pursuant to subdivisions one, two and three of section eleven of this chapter. Such an agreement may include (1) a contract to make a testamentary provision of any kind, or a waiver of any right to elect against the provisions of a will; (2) provision for the ownership, division or distribution of separate and marital property; (3) provision for the amount and duration of maintenance or other terms and conditions of the marriage relationship, subject to the provisions of section 5-311 of the general obligations law, </a:t>
            </a:r>
            <a:r>
              <a:rPr>
                <a:solidFill>
                  <a:schemeClr val="accent5">
                    <a:hueOff val="-82419"/>
                    <a:satOff val="-9513"/>
                    <a:lumOff val="-16343"/>
                  </a:schemeClr>
                </a:solidFill>
              </a:rPr>
              <a:t>and provided that such terms were fair and reasonable at the time of the making of the agreement</a:t>
            </a:r>
            <a:r>
              <a:t> and are not unconscionable at the time of entry of final judgment; and (4) provision for the custody, care, education and maintenance of any child of the parties, subject to the provisions of section two hundred forty of this article. Nothing in this subdivision shall be deemed to affect the validity of any agreement made prior to the effective date of this subdivision</a:t>
            </a:r>
          </a:p>
        </p:txBody>
      </p:sp>
      <p:sp>
        <p:nvSpPr>
          <p:cNvPr id="191" name="Numero diapositiva"/>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32" presetID="23" grpId="1" fill="hold">
                                  <p:stCondLst>
                                    <p:cond delay="0"/>
                                  </p:stCondLst>
                                  <p:iterate type="el" backwards="0">
                                    <p:tmAbs val="0"/>
                                  </p:iterate>
                                  <p:childTnLst>
                                    <p:set>
                                      <p:cBhvr>
                                        <p:cTn id="6" fill="hold"/>
                                        <p:tgtEl>
                                          <p:spTgt spid="190"/>
                                        </p:tgtEl>
                                        <p:attrNameLst>
                                          <p:attrName>style.visibility</p:attrName>
                                        </p:attrNameLst>
                                      </p:cBhvr>
                                      <p:to>
                                        <p:strVal val="visible"/>
                                      </p:to>
                                    </p:set>
                                    <p:anim calcmode="lin" valueType="num">
                                      <p:cBhvr>
                                        <p:cTn id="7" dur="1000" fill="hold"/>
                                        <p:tgtEl>
                                          <p:spTgt spid="190"/>
                                        </p:tgtEl>
                                        <p:attrNameLst>
                                          <p:attrName>ppt_w</p:attrName>
                                        </p:attrNameLst>
                                      </p:cBhvr>
                                      <p:tavLst>
                                        <p:tav tm="0">
                                          <p:val>
                                            <p:strVal val="4*#ppt_w"/>
                                          </p:val>
                                        </p:tav>
                                        <p:tav tm="100000">
                                          <p:val>
                                            <p:strVal val="#ppt_w"/>
                                          </p:val>
                                        </p:tav>
                                      </p:tavLst>
                                    </p:anim>
                                    <p:anim calcmode="lin" valueType="num">
                                      <p:cBhvr>
                                        <p:cTn id="8" dur="1000" fill="hold"/>
                                        <p:tgtEl>
                                          <p:spTgt spid="190"/>
                                        </p:tgtEl>
                                        <p:attrNameLst>
                                          <p:attrName>ppt_h</p:attrName>
                                        </p:attrNameLst>
                                      </p:cBhvr>
                                      <p:tavLst>
                                        <p:tav tm="0">
                                          <p:val>
                                            <p:strVal val="4*#ppt_h"/>
                                          </p:val>
                                        </p:tav>
                                        <p:tav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90" grpId="1"/>
    </p:bldLst>
  </p:timing>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3" name="Un sillogismo apparentemente invincibile"/>
          <p:cNvSpPr txBox="1"/>
          <p:nvPr>
            <p:ph type="title"/>
          </p:nvPr>
        </p:nvSpPr>
        <p:spPr>
          <a:xfrm>
            <a:off x="3962400" y="690281"/>
            <a:ext cx="16459200" cy="2286001"/>
          </a:xfrm>
          <a:prstGeom prst="rect">
            <a:avLst/>
          </a:prstGeom>
        </p:spPr>
        <p:txBody>
          <a:bodyPr>
            <a:normAutofit fontScale="100000" lnSpcReduction="0"/>
          </a:bodyPr>
          <a:lstStyle>
            <a:lvl1pPr defTabSz="1517903">
              <a:defRPr sz="7636"/>
            </a:lvl1pPr>
          </a:lstStyle>
          <a:p>
            <a:pPr/>
            <a:r>
              <a:t>Un sillogismo apparentemente invincibile</a:t>
            </a:r>
          </a:p>
        </p:txBody>
      </p:sp>
      <p:sp>
        <p:nvSpPr>
          <p:cNvPr id="194" name="Gli effetti del matrimonio sono regolati dall’art. 160 c.c. che impedisce ai coniugi di derogare ai diritti e ai doveri che derivano dal matrimonio;…"/>
          <p:cNvSpPr txBox="1"/>
          <p:nvPr>
            <p:ph type="body" idx="1"/>
          </p:nvPr>
        </p:nvSpPr>
        <p:spPr>
          <a:xfrm>
            <a:off x="4197350" y="2735323"/>
            <a:ext cx="15655927" cy="10221666"/>
          </a:xfrm>
          <a:prstGeom prst="rect">
            <a:avLst/>
          </a:prstGeom>
        </p:spPr>
        <p:txBody>
          <a:bodyPr/>
          <a:lstStyle/>
          <a:p>
            <a:pPr marL="0" indent="0" defTabSz="841247">
              <a:spcBef>
                <a:spcPts val="2900"/>
              </a:spcBef>
              <a:buClrTx/>
              <a:buSzTx/>
              <a:buNone/>
              <a:defRPr sz="4784">
                <a:solidFill>
                  <a:srgbClr val="000000"/>
                </a:solidFill>
                <a:latin typeface="Times Roman"/>
                <a:ea typeface="Times Roman"/>
                <a:cs typeface="Times Roman"/>
                <a:sym typeface="Times Roman"/>
              </a:defRPr>
            </a:pPr>
          </a:p>
          <a:p>
            <a:pPr marL="590349" indent="-590349" algn="just" defTabSz="841247">
              <a:spcBef>
                <a:spcPts val="2900"/>
              </a:spcBef>
              <a:buClrTx/>
              <a:buSzPct val="100000"/>
              <a:buChar char="•"/>
              <a:defRPr sz="5888">
                <a:solidFill>
                  <a:srgbClr val="000000"/>
                </a:solidFill>
                <a:latin typeface="Times Roman"/>
                <a:ea typeface="Times Roman"/>
                <a:cs typeface="Times Roman"/>
                <a:sym typeface="Times Roman"/>
              </a:defRPr>
            </a:pPr>
            <a:r>
              <a:t>Gli effetti del matrimonio sono regolati dall’art. 160 c.c. che impedisce ai coniugi di derogare ai diritti e ai doveri che derivano dal matrimonio;</a:t>
            </a:r>
          </a:p>
          <a:p>
            <a:pPr marL="590349" indent="-590349" algn="just" defTabSz="841247">
              <a:spcBef>
                <a:spcPts val="2900"/>
              </a:spcBef>
              <a:buClrTx/>
              <a:buSzPct val="100000"/>
              <a:buChar char="•"/>
              <a:defRPr sz="5888">
                <a:solidFill>
                  <a:srgbClr val="000000"/>
                </a:solidFill>
                <a:latin typeface="Times Roman"/>
                <a:ea typeface="Times Roman"/>
                <a:cs typeface="Times Roman"/>
                <a:sym typeface="Times Roman"/>
              </a:defRPr>
            </a:pPr>
            <a:r>
              <a:t>Gli effetti del divorzio sono comunque, seppure indirettamente, effetti del matrimonio; </a:t>
            </a:r>
          </a:p>
          <a:p>
            <a:pPr marL="590349" indent="-590349" algn="just" defTabSz="841247">
              <a:spcBef>
                <a:spcPts val="2900"/>
              </a:spcBef>
              <a:buClrTx/>
              <a:buSzPct val="100000"/>
              <a:buChar char="•"/>
              <a:defRPr sz="5888">
                <a:solidFill>
                  <a:srgbClr val="000000"/>
                </a:solidFill>
                <a:latin typeface="Times Roman"/>
                <a:ea typeface="Times Roman"/>
                <a:cs typeface="Times Roman"/>
                <a:sym typeface="Times Roman"/>
              </a:defRPr>
            </a:pPr>
            <a:r>
              <a:t>Quindi i coniugi non possono validamente stipulare un patto che abbia ad oggetto la sussistenza e la misura di un futuro assegno divorzile </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194">
                                            <p:bg/>
                                          </p:spTgt>
                                        </p:tgtEl>
                                        <p:attrNameLst>
                                          <p:attrName>style.visibility</p:attrName>
                                        </p:attrNameLst>
                                      </p:cBhvr>
                                      <p:to>
                                        <p:strVal val="visible"/>
                                      </p:to>
                                    </p:set>
                                  </p:childTnLst>
                                </p:cTn>
                              </p:par>
                              <p:par>
                                <p:cTn id="7" presetClass="entr" nodeType="withEffect" presetSubtype="0" presetID="1" grpId="1" fill="hold">
                                  <p:stCondLst>
                                    <p:cond delay="0"/>
                                  </p:stCondLst>
                                  <p:iterate type="el" backwards="0">
                                    <p:tmAbs val="0"/>
                                  </p:iterate>
                                  <p:childTnLst>
                                    <p:set>
                                      <p:cBhvr>
                                        <p:cTn id="8" fill="hold"/>
                                        <p:tgtEl>
                                          <p:spTgt spid="194">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Class="entr" nodeType="clickEffect" presetSubtype="0" presetID="1" grpId="1" fill="hold">
                                  <p:stCondLst>
                                    <p:cond delay="0"/>
                                  </p:stCondLst>
                                  <p:iterate type="el" backwards="0">
                                    <p:tmAbs val="0"/>
                                  </p:iterate>
                                  <p:childTnLst>
                                    <p:set>
                                      <p:cBhvr>
                                        <p:cTn id="12" fill="hold"/>
                                        <p:tgtEl>
                                          <p:spTgt spid="194">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0" presetID="1" grpId="1" fill="hold">
                                  <p:stCondLst>
                                    <p:cond delay="0"/>
                                  </p:stCondLst>
                                  <p:iterate type="el" backwards="0">
                                    <p:tmAbs val="0"/>
                                  </p:iterate>
                                  <p:childTnLst>
                                    <p:set>
                                      <p:cBhvr>
                                        <p:cTn id="16" fill="hold"/>
                                        <p:tgtEl>
                                          <p:spTgt spid="194">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Class="entr" nodeType="clickEffect" presetSubtype="0" presetID="1" grpId="1" fill="hold">
                                  <p:stCondLst>
                                    <p:cond delay="0"/>
                                  </p:stCondLst>
                                  <p:iterate type="el" backwards="0">
                                    <p:tmAbs val="0"/>
                                  </p:iterate>
                                  <p:childTnLst>
                                    <p:set>
                                      <p:cBhvr>
                                        <p:cTn id="20" fill="hold"/>
                                        <p:tgtEl>
                                          <p:spTgt spid="194">
                                            <p:txEl>
                                              <p:pRg st="3" end="3"/>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194" grpId="1"/>
    </p:bldLst>
  </p:timing>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6" name="Elementi che rafforzano il sillogismo"/>
          <p:cNvSpPr txBox="1"/>
          <p:nvPr>
            <p:ph type="title"/>
          </p:nvPr>
        </p:nvSpPr>
        <p:spPr>
          <a:xfrm>
            <a:off x="3962400" y="690281"/>
            <a:ext cx="16459200" cy="2286001"/>
          </a:xfrm>
          <a:prstGeom prst="rect">
            <a:avLst/>
          </a:prstGeom>
        </p:spPr>
        <p:txBody>
          <a:bodyPr>
            <a:normAutofit fontScale="100000" lnSpcReduction="0"/>
          </a:bodyPr>
          <a:lstStyle>
            <a:lvl1pPr defTabSz="1700783">
              <a:defRPr sz="8556"/>
            </a:lvl1pPr>
          </a:lstStyle>
          <a:p>
            <a:pPr/>
            <a:r>
              <a:t>Elementi che rafforzano il sillogismo</a:t>
            </a:r>
          </a:p>
        </p:txBody>
      </p:sp>
      <p:sp>
        <p:nvSpPr>
          <p:cNvPr id="197" name="Natura assistenziale dell’assegno divorzile…"/>
          <p:cNvSpPr txBox="1"/>
          <p:nvPr>
            <p:ph type="body" idx="1"/>
          </p:nvPr>
        </p:nvSpPr>
        <p:spPr>
          <a:xfrm>
            <a:off x="4527550" y="4046087"/>
            <a:ext cx="15325729" cy="9139502"/>
          </a:xfrm>
          <a:prstGeom prst="rect">
            <a:avLst/>
          </a:prstGeom>
        </p:spPr>
        <p:txBody>
          <a:bodyPr/>
          <a:lstStyle/>
          <a:p>
            <a:pPr marL="842210" indent="-842210" defTabSz="914400">
              <a:spcBef>
                <a:spcPts val="5800"/>
              </a:spcBef>
              <a:buClrTx/>
              <a:buSzPct val="100000"/>
              <a:buChar char="•"/>
              <a:defRPr sz="8400">
                <a:solidFill>
                  <a:srgbClr val="000000"/>
                </a:solidFill>
                <a:latin typeface="Times Roman"/>
                <a:ea typeface="Times Roman"/>
                <a:cs typeface="Times Roman"/>
                <a:sym typeface="Times Roman"/>
              </a:defRPr>
            </a:pPr>
            <a:r>
              <a:t>Natura assistenziale dell’assegno divorzile</a:t>
            </a:r>
          </a:p>
          <a:p>
            <a:pPr marL="842210" indent="-842210" defTabSz="914400">
              <a:spcBef>
                <a:spcPts val="5800"/>
              </a:spcBef>
              <a:buClrTx/>
              <a:buSzPct val="100000"/>
              <a:buChar char="•"/>
              <a:defRPr sz="8400">
                <a:solidFill>
                  <a:srgbClr val="000000"/>
                </a:solidFill>
                <a:latin typeface="Times Roman"/>
                <a:ea typeface="Times Roman"/>
                <a:cs typeface="Times Roman"/>
                <a:sym typeface="Times Roman"/>
              </a:defRPr>
            </a:pPr>
            <a:r>
              <a:t>Valutazione di equità dell’una tantum ex art 5, 8° comma, l 898/70</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10" presetID="3" grpId="1" fill="hold">
                                  <p:stCondLst>
                                    <p:cond delay="0"/>
                                  </p:stCondLst>
                                  <p:iterate type="el" backwards="0">
                                    <p:tmAbs val="0"/>
                                  </p:iterate>
                                  <p:childTnLst>
                                    <p:set>
                                      <p:cBhvr>
                                        <p:cTn id="6" fill="hold"/>
                                        <p:tgtEl>
                                          <p:spTgt spid="197">
                                            <p:bg/>
                                          </p:spTgt>
                                        </p:tgtEl>
                                        <p:attrNameLst>
                                          <p:attrName>style.visibility</p:attrName>
                                        </p:attrNameLst>
                                      </p:cBhvr>
                                      <p:to>
                                        <p:strVal val="visible"/>
                                      </p:to>
                                    </p:set>
                                    <p:animEffect filter="blinds(horizontal)" transition="in">
                                      <p:cBhvr>
                                        <p:cTn id="7" dur="500"/>
                                        <p:tgtEl>
                                          <p:spTgt spid="197">
                                            <p:bg/>
                                          </p:spTgt>
                                        </p:tgtEl>
                                      </p:cBhvr>
                                    </p:animEffect>
                                  </p:childTnLst>
                                </p:cTn>
                              </p:par>
                              <p:par>
                                <p:cTn id="8" presetClass="entr" nodeType="withEffect" presetSubtype="10" presetID="3" grpId="1" fill="hold">
                                  <p:stCondLst>
                                    <p:cond delay="0"/>
                                  </p:stCondLst>
                                  <p:iterate type="el" backwards="0">
                                    <p:tmAbs val="0"/>
                                  </p:iterate>
                                  <p:childTnLst>
                                    <p:set>
                                      <p:cBhvr>
                                        <p:cTn id="9" fill="hold"/>
                                        <p:tgtEl>
                                          <p:spTgt spid="197">
                                            <p:txEl>
                                              <p:pRg st="0" end="0"/>
                                            </p:txEl>
                                          </p:spTgt>
                                        </p:tgtEl>
                                        <p:attrNameLst>
                                          <p:attrName>style.visibility</p:attrName>
                                        </p:attrNameLst>
                                      </p:cBhvr>
                                      <p:to>
                                        <p:strVal val="visible"/>
                                      </p:to>
                                    </p:set>
                                    <p:animEffect filter="blinds(horizontal)" transition="in">
                                      <p:cBhvr>
                                        <p:cTn id="10" dur="500"/>
                                        <p:tgtEl>
                                          <p:spTgt spid="197">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Class="entr" nodeType="clickEffect" presetSubtype="10" presetID="3" grpId="1" fill="hold">
                                  <p:stCondLst>
                                    <p:cond delay="0"/>
                                  </p:stCondLst>
                                  <p:iterate type="el" backwards="0">
                                    <p:tmAbs val="0"/>
                                  </p:iterate>
                                  <p:childTnLst>
                                    <p:set>
                                      <p:cBhvr>
                                        <p:cTn id="14" fill="hold"/>
                                        <p:tgtEl>
                                          <p:spTgt spid="197">
                                            <p:txEl>
                                              <p:pRg st="1" end="1"/>
                                            </p:txEl>
                                          </p:spTgt>
                                        </p:tgtEl>
                                        <p:attrNameLst>
                                          <p:attrName>style.visibility</p:attrName>
                                        </p:attrNameLst>
                                      </p:cBhvr>
                                      <p:to>
                                        <p:strVal val="visible"/>
                                      </p:to>
                                    </p:set>
                                    <p:animEffect filter="blinds(horizontal)" transition="in">
                                      <p:cBhvr>
                                        <p:cTn id="15" dur="500"/>
                                        <p:tgtEl>
                                          <p:spTgt spid="197">
                                            <p:txEl>
                                              <p:pRg st="1" end="1"/>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197" grpId="1"/>
    </p:bldLst>
  </p:timing>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9" name="La conclusione del sillogismo è assoluta e immodificabile?"/>
          <p:cNvSpPr txBox="1"/>
          <p:nvPr>
            <p:ph type="title"/>
          </p:nvPr>
        </p:nvSpPr>
        <p:spPr>
          <a:xfrm>
            <a:off x="3962400" y="690281"/>
            <a:ext cx="16459200" cy="2286001"/>
          </a:xfrm>
          <a:prstGeom prst="rect">
            <a:avLst/>
          </a:prstGeom>
        </p:spPr>
        <p:txBody>
          <a:bodyPr>
            <a:normAutofit fontScale="100000" lnSpcReduction="0"/>
          </a:bodyPr>
          <a:lstStyle>
            <a:lvl1pPr defTabSz="1353311">
              <a:defRPr sz="6808"/>
            </a:lvl1pPr>
          </a:lstStyle>
          <a:p>
            <a:pPr/>
            <a:r>
              <a:t>La conclusione del sillogismo è assoluta e immodificabile?</a:t>
            </a:r>
          </a:p>
        </p:txBody>
      </p:sp>
      <p:sp>
        <p:nvSpPr>
          <p:cNvPr id="200" name="L’art. 160 c.c. non deve essere considerato come un dogma assoluto e ciò alla luce dei «valori di autodeterminazione e di negoziabilità che anche nel diritto di famiglia si vanno affermando»…"/>
          <p:cNvSpPr txBox="1"/>
          <p:nvPr>
            <p:ph type="body" sz="half" idx="1"/>
          </p:nvPr>
        </p:nvSpPr>
        <p:spPr>
          <a:xfrm>
            <a:off x="4527550" y="4879788"/>
            <a:ext cx="15341600" cy="7569201"/>
          </a:xfrm>
          <a:prstGeom prst="rect">
            <a:avLst/>
          </a:prstGeom>
        </p:spPr>
        <p:txBody>
          <a:bodyPr/>
          <a:lstStyle/>
          <a:p>
            <a:pPr marL="0" indent="0" algn="ctr">
              <a:buSzTx/>
              <a:buFont typeface="Wingdings"/>
              <a:buNone/>
              <a:defRPr sz="4600"/>
            </a:pPr>
            <a:r>
              <a:t>L’art. 160 c.c. non deve essere considerato come un dogma assoluto e ciò alla luce dei «</a:t>
            </a:r>
            <a:r>
              <a:t>valori di </a:t>
            </a:r>
            <a:r>
              <a:rPr>
                <a:solidFill>
                  <a:srgbClr val="FF2712"/>
                </a:solidFill>
              </a:rPr>
              <a:t>autodeterminazione e di negoziabilità</a:t>
            </a:r>
            <a:r>
              <a:t> che anche nel diritto di famiglia si vanno affermando</a:t>
            </a:r>
            <a:r>
              <a:t>» </a:t>
            </a:r>
          </a:p>
          <a:p>
            <a:pPr marL="0" indent="0" algn="ctr">
              <a:buSzTx/>
              <a:buFont typeface="Wingdings"/>
              <a:buNone/>
              <a:defRPr sz="4600"/>
            </a:pPr>
            <a:r>
              <a:rPr>
                <a:solidFill>
                  <a:srgbClr val="FF2712"/>
                </a:solidFill>
              </a:rPr>
              <a:t>Cass., 24 febbraio 1993, n. 2270</a:t>
            </a:r>
            <a:r>
              <a:t> </a:t>
            </a:r>
          </a:p>
          <a:p>
            <a:pPr marL="0" indent="0" algn="ctr">
              <a:buSzTx/>
              <a:buFont typeface="Wingdings"/>
              <a:buNone/>
              <a:defRPr sz="4600"/>
            </a:pPr>
            <a:r>
              <a:t>La Corte era chiamata a pronunciarsi sul problema della validità dei patti diretti a modificare il regime della separazione consensuale, non sottoposti al giudice per l'omologazione</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ID="10" grpId="1" fill="hold">
                                  <p:stCondLst>
                                    <p:cond delay="0"/>
                                  </p:stCondLst>
                                  <p:iterate type="el" backwards="0">
                                    <p:tmAbs val="0"/>
                                  </p:iterate>
                                  <p:childTnLst>
                                    <p:set>
                                      <p:cBhvr>
                                        <p:cTn id="6" fill="hold"/>
                                        <p:tgtEl>
                                          <p:spTgt spid="200">
                                            <p:bg/>
                                          </p:spTgt>
                                        </p:tgtEl>
                                        <p:attrNameLst>
                                          <p:attrName>style.visibility</p:attrName>
                                        </p:attrNameLst>
                                      </p:cBhvr>
                                      <p:to>
                                        <p:strVal val="visible"/>
                                      </p:to>
                                    </p:set>
                                    <p:animEffect filter="fade" transition="in">
                                      <p:cBhvr>
                                        <p:cTn id="7" dur="500"/>
                                        <p:tgtEl>
                                          <p:spTgt spid="200">
                                            <p:bg/>
                                          </p:spTgt>
                                        </p:tgtEl>
                                      </p:cBhvr>
                                    </p:animEffect>
                                  </p:childTnLst>
                                </p:cTn>
                              </p:par>
                              <p:par>
                                <p:cTn id="8" presetClass="entr" nodeType="withEffect" presetSubtype="0" presetID="10" grpId="1" fill="hold">
                                  <p:stCondLst>
                                    <p:cond delay="0"/>
                                  </p:stCondLst>
                                  <p:iterate type="el" backwards="0">
                                    <p:tmAbs val="0"/>
                                  </p:iterate>
                                  <p:childTnLst>
                                    <p:set>
                                      <p:cBhvr>
                                        <p:cTn id="9" fill="hold"/>
                                        <p:tgtEl>
                                          <p:spTgt spid="200">
                                            <p:txEl>
                                              <p:pRg st="0" end="0"/>
                                            </p:txEl>
                                          </p:spTgt>
                                        </p:tgtEl>
                                        <p:attrNameLst>
                                          <p:attrName>style.visibility</p:attrName>
                                        </p:attrNameLst>
                                      </p:cBhvr>
                                      <p:to>
                                        <p:strVal val="visible"/>
                                      </p:to>
                                    </p:set>
                                    <p:animEffect filter="fade" transition="in">
                                      <p:cBhvr>
                                        <p:cTn id="10" dur="500"/>
                                        <p:tgtEl>
                                          <p:spTgt spid="200">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Class="entr" nodeType="clickEffect" presetID="10" grpId="1" fill="hold">
                                  <p:stCondLst>
                                    <p:cond delay="0"/>
                                  </p:stCondLst>
                                  <p:iterate type="el" backwards="0">
                                    <p:tmAbs val="0"/>
                                  </p:iterate>
                                  <p:childTnLst>
                                    <p:set>
                                      <p:cBhvr>
                                        <p:cTn id="14" fill="hold"/>
                                        <p:tgtEl>
                                          <p:spTgt spid="200">
                                            <p:txEl>
                                              <p:pRg st="1" end="1"/>
                                            </p:txEl>
                                          </p:spTgt>
                                        </p:tgtEl>
                                        <p:attrNameLst>
                                          <p:attrName>style.visibility</p:attrName>
                                        </p:attrNameLst>
                                      </p:cBhvr>
                                      <p:to>
                                        <p:strVal val="visible"/>
                                      </p:to>
                                    </p:set>
                                    <p:animEffect filter="fade" transition="in">
                                      <p:cBhvr>
                                        <p:cTn id="15" dur="500"/>
                                        <p:tgtEl>
                                          <p:spTgt spid="200">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Class="entr" nodeType="clickEffect" presetID="10" grpId="1" fill="hold">
                                  <p:stCondLst>
                                    <p:cond delay="0"/>
                                  </p:stCondLst>
                                  <p:iterate type="el" backwards="0">
                                    <p:tmAbs val="0"/>
                                  </p:iterate>
                                  <p:childTnLst>
                                    <p:set>
                                      <p:cBhvr>
                                        <p:cTn id="19" fill="hold"/>
                                        <p:tgtEl>
                                          <p:spTgt spid="200">
                                            <p:txEl>
                                              <p:pRg st="2" end="2"/>
                                            </p:txEl>
                                          </p:spTgt>
                                        </p:tgtEl>
                                        <p:attrNameLst>
                                          <p:attrName>style.visibility</p:attrName>
                                        </p:attrNameLst>
                                      </p:cBhvr>
                                      <p:to>
                                        <p:strVal val="visible"/>
                                      </p:to>
                                    </p:set>
                                    <p:animEffect filter="fade" transition="in">
                                      <p:cBhvr>
                                        <p:cTn id="20" dur="500"/>
                                        <p:tgtEl>
                                          <p:spTgt spid="200">
                                            <p:txEl>
                                              <p:pRg st="2" end="2"/>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200" grpId="1"/>
    </p:bldLst>
  </p:timing>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2" name="La consolidata giurisprudenza di legittimità"/>
          <p:cNvSpPr txBox="1"/>
          <p:nvPr>
            <p:ph type="title"/>
          </p:nvPr>
        </p:nvSpPr>
        <p:spPr>
          <a:xfrm>
            <a:off x="3962400" y="690281"/>
            <a:ext cx="16459200" cy="2286001"/>
          </a:xfrm>
          <a:prstGeom prst="rect">
            <a:avLst/>
          </a:prstGeom>
        </p:spPr>
        <p:txBody>
          <a:bodyPr>
            <a:normAutofit fontScale="100000" lnSpcReduction="0"/>
          </a:bodyPr>
          <a:lstStyle>
            <a:lvl1pPr defTabSz="1444752">
              <a:defRPr sz="7268"/>
            </a:lvl1pPr>
          </a:lstStyle>
          <a:p>
            <a:pPr/>
            <a:r>
              <a:t>La consolidata giurisprudenza di legittimità</a:t>
            </a:r>
          </a:p>
        </p:txBody>
      </p:sp>
      <p:sp>
        <p:nvSpPr>
          <p:cNvPr id="203" name="Ciononostante la giurisprudenza di legittimità ha sempre, sino ad oggi, sostenuto la nullità dei patti in vista del divorzio ed, in particolare, degli accordi con cui i coniugi, al momento della separazione, determinano gli effetti economici del futuro d"/>
          <p:cNvSpPr txBox="1"/>
          <p:nvPr>
            <p:ph type="body" idx="1"/>
          </p:nvPr>
        </p:nvSpPr>
        <p:spPr>
          <a:xfrm>
            <a:off x="4527550" y="3000217"/>
            <a:ext cx="15325729" cy="9074310"/>
          </a:xfrm>
          <a:prstGeom prst="rect">
            <a:avLst/>
          </a:prstGeom>
        </p:spPr>
        <p:txBody>
          <a:bodyPr/>
          <a:lstStyle/>
          <a:p>
            <a:pPr marL="0" indent="0" algn="ctr" defTabSz="1719072">
              <a:lnSpc>
                <a:spcPct val="80000"/>
              </a:lnSpc>
              <a:spcBef>
                <a:spcPts val="3700"/>
              </a:spcBef>
              <a:buSzTx/>
              <a:buFont typeface="Wingdings"/>
              <a:buNone/>
              <a:defRPr sz="5640"/>
            </a:pPr>
            <a:r>
              <a:t>Ciononostante la giurisprudenza di legittimità ha sempre, sino ad oggi, sostenuto la nullità dei patti in vista del divorzio ed, in particolare, degli accordi con cui i coniugi, al momento della separazione, determinano gli effetti economici del futuro divorzio </a:t>
            </a:r>
          </a:p>
          <a:p>
            <a:pPr marL="966977" indent="-966977" algn="ctr" defTabSz="1719072">
              <a:lnSpc>
                <a:spcPct val="80000"/>
              </a:lnSpc>
              <a:spcBef>
                <a:spcPts val="3700"/>
              </a:spcBef>
              <a:buChar char="◆"/>
              <a:defRPr sz="5640"/>
            </a:pPr>
            <a:r>
              <a:t>Cass. 25 gennaio 2012, n. 1084 </a:t>
            </a:r>
          </a:p>
          <a:p>
            <a:pPr marL="966977" indent="-966977" algn="ctr" defTabSz="1719072">
              <a:lnSpc>
                <a:spcPct val="80000"/>
              </a:lnSpc>
              <a:spcBef>
                <a:spcPts val="3700"/>
              </a:spcBef>
              <a:buChar char="◆"/>
              <a:defRPr sz="5640"/>
            </a:pPr>
            <a:r>
              <a:t>Cass. 28.1.2008, n. 1758 </a:t>
            </a:r>
          </a:p>
          <a:p>
            <a:pPr marL="966977" indent="-966977" algn="ctr" defTabSz="1719072">
              <a:lnSpc>
                <a:spcPct val="80000"/>
              </a:lnSpc>
              <a:spcBef>
                <a:spcPts val="3700"/>
              </a:spcBef>
              <a:buChar char="◆"/>
              <a:defRPr sz="5640"/>
            </a:pPr>
            <a:r>
              <a:t>Cass. 5 marzo 2006, n. 5302 </a:t>
            </a:r>
          </a:p>
          <a:p>
            <a:pPr marL="966977" indent="-966977" algn="ctr" defTabSz="1719072">
              <a:lnSpc>
                <a:spcPct val="80000"/>
              </a:lnSpc>
              <a:spcBef>
                <a:spcPts val="3700"/>
              </a:spcBef>
              <a:buChar char="◆"/>
              <a:defRPr sz="5640"/>
            </a:pPr>
            <a:r>
              <a:t>Cass. 11 giugno 1981, n. 3777 </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4" presetID="2" grpId="1" fill="hold">
                                  <p:stCondLst>
                                    <p:cond delay="0"/>
                                  </p:stCondLst>
                                  <p:iterate type="el" backwards="0">
                                    <p:tmAbs val="0"/>
                                  </p:iterate>
                                  <p:childTnLst>
                                    <p:set>
                                      <p:cBhvr>
                                        <p:cTn id="6" fill="hold"/>
                                        <p:tgtEl>
                                          <p:spTgt spid="203">
                                            <p:bg/>
                                          </p:spTgt>
                                        </p:tgtEl>
                                        <p:attrNameLst>
                                          <p:attrName>style.visibility</p:attrName>
                                        </p:attrNameLst>
                                      </p:cBhvr>
                                      <p:to>
                                        <p:strVal val="visible"/>
                                      </p:to>
                                    </p:set>
                                    <p:anim calcmode="lin" valueType="num">
                                      <p:cBhvr>
                                        <p:cTn id="7" dur="500" fill="hold"/>
                                        <p:tgtEl>
                                          <p:spTgt spid="203">
                                            <p:bg/>
                                          </p:spTgt>
                                        </p:tgtEl>
                                        <p:attrNameLst>
                                          <p:attrName>ppt_x</p:attrName>
                                        </p:attrNameLst>
                                      </p:cBhvr>
                                      <p:tavLst>
                                        <p:tav tm="0">
                                          <p:val>
                                            <p:strVal val="#ppt_x"/>
                                          </p:val>
                                        </p:tav>
                                        <p:tav tm="100000">
                                          <p:val>
                                            <p:strVal val="#ppt_x"/>
                                          </p:val>
                                        </p:tav>
                                      </p:tavLst>
                                    </p:anim>
                                    <p:anim calcmode="lin" valueType="num">
                                      <p:cBhvr>
                                        <p:cTn id="8" dur="500" fill="hold"/>
                                        <p:tgtEl>
                                          <p:spTgt spid="203">
                                            <p:bg/>
                                          </p:spTgt>
                                        </p:tgtEl>
                                        <p:attrNameLst>
                                          <p:attrName>ppt_y</p:attrName>
                                        </p:attrNameLst>
                                      </p:cBhvr>
                                      <p:tavLst>
                                        <p:tav tm="0">
                                          <p:val>
                                            <p:strVal val="1+#ppt_h/2"/>
                                          </p:val>
                                        </p:tav>
                                        <p:tav tm="100000">
                                          <p:val>
                                            <p:strVal val="#ppt_y"/>
                                          </p:val>
                                        </p:tav>
                                      </p:tavLst>
                                    </p:anim>
                                  </p:childTnLst>
                                </p:cTn>
                              </p:par>
                              <p:par>
                                <p:cTn id="9" presetClass="entr" nodeType="withEffect" presetSubtype="4" presetID="2" grpId="1" fill="hold">
                                  <p:stCondLst>
                                    <p:cond delay="0"/>
                                  </p:stCondLst>
                                  <p:iterate type="el" backwards="0">
                                    <p:tmAbs val="0"/>
                                  </p:iterate>
                                  <p:childTnLst>
                                    <p:set>
                                      <p:cBhvr>
                                        <p:cTn id="10" fill="hold"/>
                                        <p:tgtEl>
                                          <p:spTgt spid="203">
                                            <p:txEl>
                                              <p:pRg st="0" end="0"/>
                                            </p:txEl>
                                          </p:spTgt>
                                        </p:tgtEl>
                                        <p:attrNameLst>
                                          <p:attrName>style.visibility</p:attrName>
                                        </p:attrNameLst>
                                      </p:cBhvr>
                                      <p:to>
                                        <p:strVal val="visible"/>
                                      </p:to>
                                    </p:set>
                                    <p:anim calcmode="lin" valueType="num">
                                      <p:cBhvr>
                                        <p:cTn id="11" dur="500" fill="hold"/>
                                        <p:tgtEl>
                                          <p:spTgt spid="203">
                                            <p:txEl>
                                              <p:pRg st="0" end="0"/>
                                            </p:txEl>
                                          </p:spTgt>
                                        </p:tgtEl>
                                        <p:attrNameLst>
                                          <p:attrName>ppt_x</p:attrName>
                                        </p:attrNameLst>
                                      </p:cBhvr>
                                      <p:tavLst>
                                        <p:tav tm="0">
                                          <p:val>
                                            <p:strVal val="#ppt_x"/>
                                          </p:val>
                                        </p:tav>
                                        <p:tav tm="100000">
                                          <p:val>
                                            <p:strVal val="#ppt_x"/>
                                          </p:val>
                                        </p:tav>
                                      </p:tavLst>
                                    </p:anim>
                                    <p:anim calcmode="lin" valueType="num">
                                      <p:cBhvr>
                                        <p:cTn id="12" dur="500" fill="hold"/>
                                        <p:tgtEl>
                                          <p:spTgt spid="20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Class="entr" nodeType="clickEffect" presetSubtype="4" presetID="2" grpId="1" fill="hold">
                                  <p:stCondLst>
                                    <p:cond delay="0"/>
                                  </p:stCondLst>
                                  <p:iterate type="el" backwards="0">
                                    <p:tmAbs val="0"/>
                                  </p:iterate>
                                  <p:childTnLst>
                                    <p:set>
                                      <p:cBhvr>
                                        <p:cTn id="16" fill="hold"/>
                                        <p:tgtEl>
                                          <p:spTgt spid="203">
                                            <p:txEl>
                                              <p:pRg st="1" end="1"/>
                                            </p:txEl>
                                          </p:spTgt>
                                        </p:tgtEl>
                                        <p:attrNameLst>
                                          <p:attrName>style.visibility</p:attrName>
                                        </p:attrNameLst>
                                      </p:cBhvr>
                                      <p:to>
                                        <p:strVal val="visible"/>
                                      </p:to>
                                    </p:set>
                                    <p:anim calcmode="lin" valueType="num">
                                      <p:cBhvr>
                                        <p:cTn id="17" dur="500" fill="hold"/>
                                        <p:tgtEl>
                                          <p:spTgt spid="203">
                                            <p:txEl>
                                              <p:pRg st="1" end="1"/>
                                            </p:txEl>
                                          </p:spTgt>
                                        </p:tgtEl>
                                        <p:attrNameLst>
                                          <p:attrName>ppt_x</p:attrName>
                                        </p:attrNameLst>
                                      </p:cBhvr>
                                      <p:tavLst>
                                        <p:tav tm="0">
                                          <p:val>
                                            <p:strVal val="#ppt_x"/>
                                          </p:val>
                                        </p:tav>
                                        <p:tav tm="100000">
                                          <p:val>
                                            <p:strVal val="#ppt_x"/>
                                          </p:val>
                                        </p:tav>
                                      </p:tavLst>
                                    </p:anim>
                                    <p:anim calcmode="lin" valueType="num">
                                      <p:cBhvr>
                                        <p:cTn id="18" dur="500" fill="hold"/>
                                        <p:tgtEl>
                                          <p:spTgt spid="20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Class="entr" nodeType="clickEffect" presetSubtype="4" presetID="2" grpId="1" fill="hold">
                                  <p:stCondLst>
                                    <p:cond delay="0"/>
                                  </p:stCondLst>
                                  <p:iterate type="el" backwards="0">
                                    <p:tmAbs val="0"/>
                                  </p:iterate>
                                  <p:childTnLst>
                                    <p:set>
                                      <p:cBhvr>
                                        <p:cTn id="22" fill="hold"/>
                                        <p:tgtEl>
                                          <p:spTgt spid="203">
                                            <p:txEl>
                                              <p:pRg st="2" end="2"/>
                                            </p:txEl>
                                          </p:spTgt>
                                        </p:tgtEl>
                                        <p:attrNameLst>
                                          <p:attrName>style.visibility</p:attrName>
                                        </p:attrNameLst>
                                      </p:cBhvr>
                                      <p:to>
                                        <p:strVal val="visible"/>
                                      </p:to>
                                    </p:set>
                                    <p:anim calcmode="lin" valueType="num">
                                      <p:cBhvr>
                                        <p:cTn id="23" dur="500" fill="hold"/>
                                        <p:tgtEl>
                                          <p:spTgt spid="203">
                                            <p:txEl>
                                              <p:pRg st="2" end="2"/>
                                            </p:txEl>
                                          </p:spTgt>
                                        </p:tgtEl>
                                        <p:attrNameLst>
                                          <p:attrName>ppt_x</p:attrName>
                                        </p:attrNameLst>
                                      </p:cBhvr>
                                      <p:tavLst>
                                        <p:tav tm="0">
                                          <p:val>
                                            <p:strVal val="#ppt_x"/>
                                          </p:val>
                                        </p:tav>
                                        <p:tav tm="100000">
                                          <p:val>
                                            <p:strVal val="#ppt_x"/>
                                          </p:val>
                                        </p:tav>
                                      </p:tavLst>
                                    </p:anim>
                                    <p:anim calcmode="lin" valueType="num">
                                      <p:cBhvr>
                                        <p:cTn id="24" dur="500" fill="hold"/>
                                        <p:tgtEl>
                                          <p:spTgt spid="20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Class="entr" nodeType="clickEffect" presetSubtype="4" presetID="2" grpId="1" fill="hold">
                                  <p:stCondLst>
                                    <p:cond delay="0"/>
                                  </p:stCondLst>
                                  <p:iterate type="el" backwards="0">
                                    <p:tmAbs val="0"/>
                                  </p:iterate>
                                  <p:childTnLst>
                                    <p:set>
                                      <p:cBhvr>
                                        <p:cTn id="28" fill="hold"/>
                                        <p:tgtEl>
                                          <p:spTgt spid="203">
                                            <p:txEl>
                                              <p:pRg st="3" end="3"/>
                                            </p:txEl>
                                          </p:spTgt>
                                        </p:tgtEl>
                                        <p:attrNameLst>
                                          <p:attrName>style.visibility</p:attrName>
                                        </p:attrNameLst>
                                      </p:cBhvr>
                                      <p:to>
                                        <p:strVal val="visible"/>
                                      </p:to>
                                    </p:set>
                                    <p:anim calcmode="lin" valueType="num">
                                      <p:cBhvr>
                                        <p:cTn id="29" dur="500" fill="hold"/>
                                        <p:tgtEl>
                                          <p:spTgt spid="203">
                                            <p:txEl>
                                              <p:pRg st="3" end="3"/>
                                            </p:txEl>
                                          </p:spTgt>
                                        </p:tgtEl>
                                        <p:attrNameLst>
                                          <p:attrName>ppt_x</p:attrName>
                                        </p:attrNameLst>
                                      </p:cBhvr>
                                      <p:tavLst>
                                        <p:tav tm="0">
                                          <p:val>
                                            <p:strVal val="#ppt_x"/>
                                          </p:val>
                                        </p:tav>
                                        <p:tav tm="100000">
                                          <p:val>
                                            <p:strVal val="#ppt_x"/>
                                          </p:val>
                                        </p:tav>
                                      </p:tavLst>
                                    </p:anim>
                                    <p:anim calcmode="lin" valueType="num">
                                      <p:cBhvr>
                                        <p:cTn id="30" dur="500" fill="hold"/>
                                        <p:tgtEl>
                                          <p:spTgt spid="20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Class="entr" nodeType="clickEffect" presetSubtype="4" presetID="2" grpId="1" fill="hold">
                                  <p:stCondLst>
                                    <p:cond delay="0"/>
                                  </p:stCondLst>
                                  <p:iterate type="el" backwards="0">
                                    <p:tmAbs val="0"/>
                                  </p:iterate>
                                  <p:childTnLst>
                                    <p:set>
                                      <p:cBhvr>
                                        <p:cTn id="34" fill="hold"/>
                                        <p:tgtEl>
                                          <p:spTgt spid="203">
                                            <p:txEl>
                                              <p:pRg st="4" end="4"/>
                                            </p:txEl>
                                          </p:spTgt>
                                        </p:tgtEl>
                                        <p:attrNameLst>
                                          <p:attrName>style.visibility</p:attrName>
                                        </p:attrNameLst>
                                      </p:cBhvr>
                                      <p:to>
                                        <p:strVal val="visible"/>
                                      </p:to>
                                    </p:set>
                                    <p:anim calcmode="lin" valueType="num">
                                      <p:cBhvr>
                                        <p:cTn id="35" dur="500" fill="hold"/>
                                        <p:tgtEl>
                                          <p:spTgt spid="203">
                                            <p:txEl>
                                              <p:pRg st="4" end="4"/>
                                            </p:txEl>
                                          </p:spTgt>
                                        </p:tgtEl>
                                        <p:attrNameLst>
                                          <p:attrName>ppt_x</p:attrName>
                                        </p:attrNameLst>
                                      </p:cBhvr>
                                      <p:tavLst>
                                        <p:tav tm="0">
                                          <p:val>
                                            <p:strVal val="#ppt_x"/>
                                          </p:val>
                                        </p:tav>
                                        <p:tav tm="100000">
                                          <p:val>
                                            <p:strVal val="#ppt_x"/>
                                          </p:val>
                                        </p:tav>
                                      </p:tavLst>
                                    </p:anim>
                                    <p:anim calcmode="lin" valueType="num">
                                      <p:cBhvr>
                                        <p:cTn id="36" dur="500" fill="hold"/>
                                        <p:tgtEl>
                                          <p:spTgt spid="20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1" animBg="1" rev="0" advAuto="0" spid="203" grpId="1"/>
    </p:bldLst>
  </p:timing>
</p:sld>
</file>

<file path=ppt/theme/theme1.xml><?xml version="1.0" encoding="utf-8"?>
<a:theme xmlns:a="http://schemas.openxmlformats.org/drawingml/2006/main" xmlns:r="http://schemas.openxmlformats.org/officeDocument/2006/relationships" name="21_BasicWhite">
  <a:themeElements>
    <a:clrScheme name="21_BasicWhite">
      <a:dk1>
        <a:srgbClr val="5E5E5E"/>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21_BasicWhite">
  <a:themeElements>
    <a:clrScheme name="21_BasicWhite">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